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6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0000500000000000000" pitchFamily="2"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53" d="100"/>
          <a:sy n="53" d="100"/>
        </p:scale>
        <p:origin x="74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6"/>
        <p:cNvGrpSpPr/>
        <p:nvPr/>
      </p:nvGrpSpPr>
      <p:grpSpPr>
        <a:xfrm>
          <a:off x="0" y="0"/>
          <a:ext cx="0" cy="0"/>
          <a:chOff x="0" y="0"/>
          <a:chExt cx="0" cy="0"/>
        </a:xfrm>
      </p:grpSpPr>
      <p:pic>
        <p:nvPicPr>
          <p:cNvPr id="47" name="Google Shape;47;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42"/>
        <p:cNvGrpSpPr/>
        <p:nvPr/>
      </p:nvGrpSpPr>
      <p:grpSpPr>
        <a:xfrm>
          <a:off x="0" y="0"/>
          <a:ext cx="0" cy="0"/>
          <a:chOff x="0" y="0"/>
          <a:chExt cx="0" cy="0"/>
        </a:xfrm>
      </p:grpSpPr>
      <p:pic>
        <p:nvPicPr>
          <p:cNvPr id="43" name="Google Shape;43;p1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hyperlink" Target="https://github.com/AyanMemon296/Intel-AI-Certification/tree/main/Project/Predictive-Lead-Conversion/Predictive_Lead_Conversion_Report.pdf" TargetMode="External"/><Relationship Id="rId5" Type="http://schemas.openxmlformats.org/officeDocument/2006/relationships/hyperlink" Target="https://predictive-lead-conversion.streamlit.app/" TargetMode="External"/><Relationship Id="rId4" Type="http://schemas.openxmlformats.org/officeDocument/2006/relationships/hyperlink" Target="https://github.com/AyanMemon296/Predictive-Lead-Convers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predictive-lead-conversion.streamlit.app/"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predictive-lead-conversion.streamlit.a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10"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5" name="Google Shape;45;p10"/>
          <p:cNvSpPr/>
          <p:nvPr/>
        </p:nvSpPr>
        <p:spPr>
          <a:xfrm>
            <a:off x="758309" y="1674138"/>
            <a:ext cx="7627382" cy="1425416"/>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Predictive Lead Conversion Using Metadata</a:t>
            </a:r>
            <a:endParaRPr sz="4450" b="0" i="0" u="none" strike="noStrike" cap="none"/>
          </a:p>
        </p:txBody>
      </p:sp>
      <p:sp>
        <p:nvSpPr>
          <p:cNvPr id="46" name="Google Shape;46;p10"/>
          <p:cNvSpPr/>
          <p:nvPr/>
        </p:nvSpPr>
        <p:spPr>
          <a:xfrm>
            <a:off x="758309" y="3424476"/>
            <a:ext cx="7627382" cy="34671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1" i="0" u="none" strike="noStrike" cap="none">
                <a:solidFill>
                  <a:srgbClr val="272525"/>
                </a:solidFill>
                <a:latin typeface="Montserrat"/>
                <a:ea typeface="Montserrat"/>
                <a:cs typeface="Montserrat"/>
                <a:sym typeface="Montserrat"/>
              </a:rPr>
              <a:t>Submitted by:</a:t>
            </a:r>
            <a:r>
              <a:rPr lang="en-US" sz="1700" b="0" i="0" u="none" strike="noStrike" cap="none">
                <a:solidFill>
                  <a:srgbClr val="272525"/>
                </a:solidFill>
                <a:latin typeface="Montserrat"/>
                <a:ea typeface="Montserrat"/>
                <a:cs typeface="Montserrat"/>
                <a:sym typeface="Montserrat"/>
              </a:rPr>
              <a:t> </a:t>
            </a:r>
            <a:endParaRPr sz="1700" b="0" i="0" u="none" strike="noStrike" cap="none"/>
          </a:p>
        </p:txBody>
      </p:sp>
      <p:sp>
        <p:nvSpPr>
          <p:cNvPr id="47" name="Google Shape;47;p10"/>
          <p:cNvSpPr/>
          <p:nvPr/>
        </p:nvSpPr>
        <p:spPr>
          <a:xfrm>
            <a:off x="758309" y="4014907"/>
            <a:ext cx="76273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Memon Mohammad Ayan Anwar</a:t>
            </a:r>
            <a:endParaRPr sz="1700" b="0" i="0" u="none" strike="noStrike" cap="none"/>
          </a:p>
        </p:txBody>
      </p:sp>
      <p:sp>
        <p:nvSpPr>
          <p:cNvPr id="48" name="Google Shape;48;p10"/>
          <p:cNvSpPr/>
          <p:nvPr/>
        </p:nvSpPr>
        <p:spPr>
          <a:xfrm>
            <a:off x="758309" y="4437340"/>
            <a:ext cx="76273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Paresh Gorakh Patil</a:t>
            </a:r>
            <a:endParaRPr sz="1700" b="0" i="0" u="none" strike="noStrike" cap="none"/>
          </a:p>
        </p:txBody>
      </p:sp>
      <p:sp>
        <p:nvSpPr>
          <p:cNvPr id="49" name="Google Shape;49;p10"/>
          <p:cNvSpPr/>
          <p:nvPr/>
        </p:nvSpPr>
        <p:spPr>
          <a:xfrm>
            <a:off x="758309" y="5027771"/>
            <a:ext cx="7627382" cy="34671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1" i="0" u="none" strike="noStrike" cap="none">
                <a:solidFill>
                  <a:srgbClr val="272525"/>
                </a:solidFill>
                <a:latin typeface="Montserrat"/>
                <a:ea typeface="Montserrat"/>
                <a:cs typeface="Montserrat"/>
                <a:sym typeface="Montserrat"/>
              </a:rPr>
              <a:t>Organisation:</a:t>
            </a:r>
            <a:r>
              <a:rPr lang="en-US" sz="1700" b="0" i="0" u="none" strike="noStrike" cap="none">
                <a:solidFill>
                  <a:srgbClr val="272525"/>
                </a:solidFill>
                <a:latin typeface="Montserrat"/>
                <a:ea typeface="Montserrat"/>
                <a:cs typeface="Montserrat"/>
                <a:sym typeface="Montserrat"/>
              </a:rPr>
              <a:t> Tara Metal Industries, Ahmedabad</a:t>
            </a:r>
            <a:endParaRPr sz="1700" b="0" i="0" u="none" strike="noStrike" cap="none"/>
          </a:p>
        </p:txBody>
      </p:sp>
      <p:sp>
        <p:nvSpPr>
          <p:cNvPr id="50" name="Google Shape;50;p10"/>
          <p:cNvSpPr/>
          <p:nvPr/>
        </p:nvSpPr>
        <p:spPr>
          <a:xfrm>
            <a:off x="758309" y="5618202"/>
            <a:ext cx="7627382" cy="34671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1" i="0" u="none" strike="noStrike" cap="none">
                <a:solidFill>
                  <a:srgbClr val="272525"/>
                </a:solidFill>
                <a:latin typeface="Montserrat"/>
                <a:ea typeface="Montserrat"/>
                <a:cs typeface="Montserrat"/>
                <a:sym typeface="Montserrat"/>
              </a:rPr>
              <a:t>Course:</a:t>
            </a:r>
            <a:r>
              <a:rPr lang="en-US" sz="1700" b="0" i="0" u="none" strike="noStrike" cap="none">
                <a:solidFill>
                  <a:srgbClr val="272525"/>
                </a:solidFill>
                <a:latin typeface="Montserrat"/>
                <a:ea typeface="Montserrat"/>
                <a:cs typeface="Montserrat"/>
                <a:sym typeface="Montserrat"/>
              </a:rPr>
              <a:t> Intel® AI for Manufacturing Certification</a:t>
            </a:r>
            <a:endParaRPr sz="1700" b="0" i="0" u="none" strike="noStrike" cap="none"/>
          </a:p>
        </p:txBody>
      </p:sp>
      <p:sp>
        <p:nvSpPr>
          <p:cNvPr id="51" name="Google Shape;51;p10"/>
          <p:cNvSpPr/>
          <p:nvPr/>
        </p:nvSpPr>
        <p:spPr>
          <a:xfrm>
            <a:off x="758309" y="6208633"/>
            <a:ext cx="7627382" cy="34671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1" i="0" u="none" strike="noStrike" cap="none">
                <a:solidFill>
                  <a:srgbClr val="272525"/>
                </a:solidFill>
                <a:latin typeface="Montserrat"/>
                <a:ea typeface="Montserrat"/>
                <a:cs typeface="Montserrat"/>
                <a:sym typeface="Montserrat"/>
              </a:rPr>
              <a:t>Group ID:</a:t>
            </a:r>
            <a:r>
              <a:rPr lang="en-US" sz="1700" b="0" i="0" u="none" strike="noStrike" cap="none">
                <a:solidFill>
                  <a:srgbClr val="272525"/>
                </a:solidFill>
                <a:latin typeface="Montserrat"/>
                <a:ea typeface="Montserrat"/>
                <a:cs typeface="Montserrat"/>
                <a:sym typeface="Montserrat"/>
              </a:rPr>
              <a:t> G00060</a:t>
            </a:r>
            <a:endParaRPr sz="1700" b="0" i="0" u="none" strike="noStrike" cap="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2"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221" name="Google Shape;221;p22"/>
          <p:cNvSpPr/>
          <p:nvPr/>
        </p:nvSpPr>
        <p:spPr>
          <a:xfrm>
            <a:off x="758309" y="2480072"/>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Deployment Links</a:t>
            </a:r>
            <a:endParaRPr sz="4450" b="0" i="0" u="none" strike="noStrike" cap="none"/>
          </a:p>
        </p:txBody>
      </p:sp>
      <p:sp>
        <p:nvSpPr>
          <p:cNvPr id="222" name="Google Shape;222;p22"/>
          <p:cNvSpPr/>
          <p:nvPr/>
        </p:nvSpPr>
        <p:spPr>
          <a:xfrm>
            <a:off x="758309" y="3517702"/>
            <a:ext cx="7627382" cy="69342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0" i="0" u="none" strike="noStrike" cap="none" dirty="0">
                <a:solidFill>
                  <a:srgbClr val="272525"/>
                </a:solidFill>
                <a:latin typeface="Montserrat"/>
                <a:ea typeface="Montserrat"/>
                <a:cs typeface="Montserrat"/>
                <a:sym typeface="Montserrat"/>
              </a:rPr>
              <a:t>GitHub Link: </a:t>
            </a:r>
            <a:r>
              <a:rPr lang="en-US" sz="1700" b="0" i="0" u="sng" strike="noStrike" cap="none" dirty="0">
                <a:solidFill>
                  <a:schemeClr val="hlink"/>
                </a:solidFill>
                <a:latin typeface="Montserrat"/>
                <a:ea typeface="Montserrat"/>
                <a:cs typeface="Montserrat"/>
                <a:sym typeface="Montserrat"/>
                <a:hlinkClick r:id="rId4"/>
              </a:rPr>
              <a:t>https://github.com/AyanMemon296/Predictive-Lead-Conversion</a:t>
            </a:r>
            <a:endParaRPr sz="1700" b="0" i="0" u="none" strike="noStrike" cap="none" dirty="0"/>
          </a:p>
        </p:txBody>
      </p:sp>
      <p:sp>
        <p:nvSpPr>
          <p:cNvPr id="223" name="Google Shape;223;p22"/>
          <p:cNvSpPr/>
          <p:nvPr/>
        </p:nvSpPr>
        <p:spPr>
          <a:xfrm>
            <a:off x="758309" y="4383101"/>
            <a:ext cx="7627382" cy="69342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0" i="0" u="none" strike="noStrike" cap="none" dirty="0">
                <a:solidFill>
                  <a:srgbClr val="272525"/>
                </a:solidFill>
                <a:latin typeface="Montserrat"/>
                <a:ea typeface="Montserrat"/>
                <a:cs typeface="Montserrat"/>
                <a:sym typeface="Montserrat"/>
              </a:rPr>
              <a:t>Deployment Link: </a:t>
            </a:r>
            <a:r>
              <a:rPr lang="en-US" sz="1700" b="0" i="0" u="sng" strike="noStrike" cap="none" dirty="0">
                <a:solidFill>
                  <a:schemeClr val="hlink"/>
                </a:solidFill>
                <a:latin typeface="Montserrat"/>
                <a:ea typeface="Montserrat"/>
                <a:cs typeface="Montserrat"/>
                <a:sym typeface="Montserrat"/>
                <a:hlinkClick r:id="rId5"/>
              </a:rPr>
              <a:t>https://predictive-lead-conversion.streamlit.app/</a:t>
            </a:r>
            <a:endParaRPr sz="1700" b="0" i="0" u="none" strike="noStrike" cap="none" dirty="0"/>
          </a:p>
        </p:txBody>
      </p:sp>
      <p:sp>
        <p:nvSpPr>
          <p:cNvPr id="224" name="Google Shape;224;p22"/>
          <p:cNvSpPr/>
          <p:nvPr/>
        </p:nvSpPr>
        <p:spPr>
          <a:xfrm>
            <a:off x="758309" y="5055989"/>
            <a:ext cx="7627382" cy="693420"/>
          </a:xfrm>
          <a:prstGeom prst="rect">
            <a:avLst/>
          </a:prstGeom>
          <a:noFill/>
          <a:ln>
            <a:noFill/>
          </a:ln>
        </p:spPr>
        <p:txBody>
          <a:bodyPr spcFirstLastPara="1" wrap="square" lIns="0" tIns="0" rIns="0" bIns="0" anchor="t" anchorCtr="0">
            <a:noAutofit/>
          </a:bodyPr>
          <a:lstStyle/>
          <a:p>
            <a:pPr lvl="0">
              <a:lnSpc>
                <a:spcPct val="158823"/>
              </a:lnSpc>
              <a:buClr>
                <a:srgbClr val="272525"/>
              </a:buClr>
              <a:buSzPts val="1700"/>
            </a:pPr>
            <a:r>
              <a:rPr lang="en-US" sz="1700" b="0" i="0" u="none" strike="noStrike" cap="none" dirty="0">
                <a:solidFill>
                  <a:srgbClr val="272525"/>
                </a:solidFill>
                <a:latin typeface="Montserrat"/>
                <a:ea typeface="Montserrat"/>
                <a:cs typeface="Montserrat"/>
                <a:sym typeface="Montserrat"/>
              </a:rPr>
              <a:t>Report Link: </a:t>
            </a:r>
            <a:r>
              <a:rPr lang="en-US" sz="1700" b="0" i="0" u="sng" strike="noStrike" cap="none" dirty="0">
                <a:solidFill>
                  <a:schemeClr val="hlink"/>
                </a:solidFill>
                <a:latin typeface="Montserrat"/>
                <a:ea typeface="Montserrat"/>
                <a:cs typeface="Montserrat"/>
                <a:sym typeface="Montserrat"/>
                <a:hlinkClick r:id="rId6"/>
              </a:rPr>
              <a:t>https://github.com/AyanMemon296/Intel-AI-Certification/tree/main/Project/Predictive-Lead-Conversion/</a:t>
            </a:r>
            <a:r>
              <a:rPr lang="en-US" sz="1700" u="sng" dirty="0">
                <a:solidFill>
                  <a:schemeClr val="hlink"/>
                </a:solidFill>
                <a:latin typeface="Montserrat"/>
                <a:ea typeface="Montserrat"/>
                <a:cs typeface="Montserrat"/>
                <a:sym typeface="Montserrat"/>
                <a:hlinkClick r:id="rId6"/>
              </a:rPr>
              <a:t>Predictive_Lead_Conversion_Report</a:t>
            </a:r>
            <a:r>
              <a:rPr lang="en-US" sz="1700" b="0" i="0" u="sng" strike="noStrike" cap="none" dirty="0">
                <a:solidFill>
                  <a:schemeClr val="hlink"/>
                </a:solidFill>
                <a:latin typeface="Montserrat"/>
                <a:ea typeface="Montserrat"/>
                <a:cs typeface="Montserrat"/>
                <a:sym typeface="Montserrat"/>
                <a:hlinkClick r:id="rId6"/>
              </a:rPr>
              <a:t>.pdf</a:t>
            </a:r>
            <a:endParaRPr sz="1700" b="0" i="0" u="none" strike="noStrike" cap="none"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p:nvPr/>
        </p:nvSpPr>
        <p:spPr>
          <a:xfrm>
            <a:off x="643771" y="505778"/>
            <a:ext cx="4840605" cy="60507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7068F4"/>
              </a:buClr>
              <a:buSzPts val="3800"/>
              <a:buFont typeface="Barlow"/>
              <a:buNone/>
            </a:pPr>
            <a:r>
              <a:rPr lang="en-US" sz="3800" b="1" i="0" u="none" strike="noStrike" cap="none">
                <a:solidFill>
                  <a:srgbClr val="7068F4"/>
                </a:solidFill>
                <a:latin typeface="Barlow"/>
                <a:ea typeface="Barlow"/>
                <a:cs typeface="Barlow"/>
                <a:sym typeface="Barlow"/>
              </a:rPr>
              <a:t>Project Overview</a:t>
            </a:r>
            <a:endParaRPr sz="3800" b="0" i="0" u="none" strike="noStrike" cap="none"/>
          </a:p>
        </p:txBody>
      </p:sp>
      <p:sp>
        <p:nvSpPr>
          <p:cNvPr id="69" name="Google Shape;69;p14"/>
          <p:cNvSpPr/>
          <p:nvPr/>
        </p:nvSpPr>
        <p:spPr>
          <a:xfrm>
            <a:off x="643771" y="1570553"/>
            <a:ext cx="2420303" cy="302538"/>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7068F4"/>
              </a:buClr>
              <a:buSzPts val="1900"/>
              <a:buFont typeface="Barlow"/>
              <a:buNone/>
            </a:pPr>
            <a:r>
              <a:rPr lang="en-US" sz="1900" b="1" i="0" u="none" strike="noStrike" cap="none">
                <a:solidFill>
                  <a:srgbClr val="7068F4"/>
                </a:solidFill>
                <a:latin typeface="Barlow"/>
                <a:ea typeface="Barlow"/>
                <a:cs typeface="Barlow"/>
                <a:sym typeface="Barlow"/>
              </a:rPr>
              <a:t>Project Title:</a:t>
            </a:r>
            <a:endParaRPr sz="1900" b="0" i="0" u="none" strike="noStrike" cap="none"/>
          </a:p>
        </p:txBody>
      </p:sp>
      <p:sp>
        <p:nvSpPr>
          <p:cNvPr id="70" name="Google Shape;70;p14"/>
          <p:cNvSpPr/>
          <p:nvPr/>
        </p:nvSpPr>
        <p:spPr>
          <a:xfrm>
            <a:off x="643771" y="2056924"/>
            <a:ext cx="6447115" cy="294323"/>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272525"/>
              </a:buClr>
              <a:buSzPts val="1400"/>
              <a:buFont typeface="Montserrat"/>
              <a:buNone/>
            </a:pPr>
            <a:r>
              <a:rPr lang="en-US" sz="1400" b="0" i="0" u="none" strike="noStrike" cap="none">
                <a:solidFill>
                  <a:srgbClr val="272525"/>
                </a:solidFill>
                <a:latin typeface="Montserrat"/>
                <a:ea typeface="Montserrat"/>
                <a:cs typeface="Montserrat"/>
                <a:sym typeface="Montserrat"/>
              </a:rPr>
              <a:t>Predictive Lead Conversion Using Metadata</a:t>
            </a:r>
            <a:endParaRPr sz="1400" b="0" i="0" u="none" strike="noStrike" cap="none"/>
          </a:p>
        </p:txBody>
      </p:sp>
      <p:sp>
        <p:nvSpPr>
          <p:cNvPr id="71" name="Google Shape;71;p14"/>
          <p:cNvSpPr/>
          <p:nvPr/>
        </p:nvSpPr>
        <p:spPr>
          <a:xfrm>
            <a:off x="643771" y="2535079"/>
            <a:ext cx="2420303" cy="302538"/>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7068F4"/>
              </a:buClr>
              <a:buSzPts val="1900"/>
              <a:buFont typeface="Barlow"/>
              <a:buNone/>
            </a:pPr>
            <a:r>
              <a:rPr lang="en-US" sz="1900" b="1" i="0" u="none" strike="noStrike" cap="none">
                <a:solidFill>
                  <a:srgbClr val="7068F4"/>
                </a:solidFill>
                <a:latin typeface="Barlow"/>
                <a:ea typeface="Barlow"/>
                <a:cs typeface="Barlow"/>
                <a:sym typeface="Barlow"/>
              </a:rPr>
              <a:t>Description:</a:t>
            </a:r>
            <a:endParaRPr sz="1900" b="0" i="0" u="none" strike="noStrike" cap="none"/>
          </a:p>
        </p:txBody>
      </p:sp>
      <p:sp>
        <p:nvSpPr>
          <p:cNvPr id="72" name="Google Shape;72;p14"/>
          <p:cNvSpPr/>
          <p:nvPr/>
        </p:nvSpPr>
        <p:spPr>
          <a:xfrm>
            <a:off x="643771" y="3021449"/>
            <a:ext cx="6447115" cy="1471612"/>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272525"/>
              </a:buClr>
              <a:buSzPts val="1400"/>
              <a:buFont typeface="Montserrat"/>
              <a:buNone/>
            </a:pPr>
            <a:r>
              <a:rPr lang="en-US" sz="1400" b="0" i="0" u="none" strike="noStrike" cap="none">
                <a:solidFill>
                  <a:srgbClr val="272525"/>
                </a:solidFill>
                <a:latin typeface="Montserrat"/>
                <a:ea typeface="Montserrat"/>
                <a:cs typeface="Montserrat"/>
                <a:sym typeface="Montserrat"/>
              </a:rPr>
              <a:t>This project aims to improve the low lead conversion rates (~1.5%) faced by many businesses. By using AI and machine learning, we analyze user metadata such as behavior, engagement, and demographics to predict which leads are more likely to convert, enabling more effective marketing and sales targeting.</a:t>
            </a:r>
            <a:endParaRPr sz="1400" b="0" i="0" u="none" strike="noStrike" cap="none"/>
          </a:p>
        </p:txBody>
      </p:sp>
      <p:pic>
        <p:nvPicPr>
          <p:cNvPr id="73" name="Google Shape;73;p14" descr="preencoded.png"/>
          <p:cNvPicPr preferRelativeResize="0"/>
          <p:nvPr/>
        </p:nvPicPr>
        <p:blipFill rotWithShape="1">
          <a:blip r:embed="rId3">
            <a:alphaModFix/>
          </a:blip>
          <a:srcRect/>
          <a:stretch/>
        </p:blipFill>
        <p:spPr>
          <a:xfrm>
            <a:off x="7547134" y="1593652"/>
            <a:ext cx="6447115" cy="4411147"/>
          </a:xfrm>
          <a:prstGeom prst="rect">
            <a:avLst/>
          </a:prstGeom>
          <a:noFill/>
          <a:ln>
            <a:noFill/>
          </a:ln>
        </p:spPr>
      </p:pic>
      <p:sp>
        <p:nvSpPr>
          <p:cNvPr id="74" name="Google Shape;74;p14"/>
          <p:cNvSpPr/>
          <p:nvPr/>
        </p:nvSpPr>
        <p:spPr>
          <a:xfrm>
            <a:off x="643771" y="5011994"/>
            <a:ext cx="2420303" cy="302538"/>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7068F4"/>
              </a:buClr>
              <a:buSzPts val="1900"/>
              <a:buFont typeface="Barlow"/>
              <a:buNone/>
            </a:pPr>
            <a:r>
              <a:rPr lang="en-US" sz="1900" b="1" i="0" u="none" strike="noStrike" cap="none" dirty="0">
                <a:solidFill>
                  <a:srgbClr val="7068F4"/>
                </a:solidFill>
                <a:latin typeface="Barlow"/>
                <a:ea typeface="Barlow"/>
                <a:cs typeface="Barlow"/>
                <a:sym typeface="Barlow"/>
              </a:rPr>
              <a:t>Timeline:</a:t>
            </a:r>
            <a:endParaRPr sz="1900" b="0" i="0" u="none" strike="noStrike" cap="none" dirty="0"/>
          </a:p>
        </p:txBody>
      </p:sp>
      <p:sp>
        <p:nvSpPr>
          <p:cNvPr id="75" name="Google Shape;75;p14"/>
          <p:cNvSpPr/>
          <p:nvPr/>
        </p:nvSpPr>
        <p:spPr>
          <a:xfrm>
            <a:off x="643771" y="5498364"/>
            <a:ext cx="6447115" cy="294323"/>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Calibri"/>
              <a:buAutoNum type="arabicPeriod"/>
            </a:pPr>
            <a:r>
              <a:rPr lang="en-US" sz="1400" b="0" i="0" u="none" strike="noStrike" cap="none">
                <a:solidFill>
                  <a:srgbClr val="272525"/>
                </a:solidFill>
                <a:latin typeface="Montserrat"/>
                <a:ea typeface="Montserrat"/>
                <a:cs typeface="Montserrat"/>
                <a:sym typeface="Montserrat"/>
              </a:rPr>
              <a:t>Data understanding &amp; cleaning</a:t>
            </a:r>
            <a:endParaRPr sz="1400" b="0" i="0" u="none" strike="noStrike" cap="none"/>
          </a:p>
        </p:txBody>
      </p:sp>
      <p:sp>
        <p:nvSpPr>
          <p:cNvPr id="76" name="Google Shape;76;p14"/>
          <p:cNvSpPr/>
          <p:nvPr/>
        </p:nvSpPr>
        <p:spPr>
          <a:xfrm>
            <a:off x="643771" y="5856980"/>
            <a:ext cx="6447115" cy="294323"/>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Calibri"/>
              <a:buAutoNum type="arabicPeriod" startAt="2"/>
            </a:pPr>
            <a:r>
              <a:rPr lang="en-US" sz="1400" b="0" i="0" u="none" strike="noStrike" cap="none" dirty="0">
                <a:solidFill>
                  <a:srgbClr val="272525"/>
                </a:solidFill>
                <a:latin typeface="Montserrat"/>
                <a:ea typeface="Montserrat"/>
                <a:cs typeface="Montserrat"/>
                <a:sym typeface="Montserrat"/>
              </a:rPr>
              <a:t>Model development</a:t>
            </a:r>
            <a:endParaRPr sz="1400" b="0" i="0" u="none" strike="noStrike" cap="none" dirty="0"/>
          </a:p>
        </p:txBody>
      </p:sp>
      <p:sp>
        <p:nvSpPr>
          <p:cNvPr id="77" name="Google Shape;77;p14"/>
          <p:cNvSpPr/>
          <p:nvPr/>
        </p:nvSpPr>
        <p:spPr>
          <a:xfrm>
            <a:off x="643771" y="6215597"/>
            <a:ext cx="6447115" cy="294323"/>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Calibri"/>
              <a:buAutoNum type="arabicPeriod" startAt="3"/>
            </a:pPr>
            <a:r>
              <a:rPr lang="en-US" sz="1400" b="0" i="0" u="none" strike="noStrike" cap="none">
                <a:solidFill>
                  <a:srgbClr val="272525"/>
                </a:solidFill>
                <a:latin typeface="Montserrat"/>
                <a:ea typeface="Montserrat"/>
                <a:cs typeface="Montserrat"/>
                <a:sym typeface="Montserrat"/>
              </a:rPr>
              <a:t>Evaluation &amp; tuning</a:t>
            </a:r>
            <a:endParaRPr sz="1400" b="0" i="0" u="none" strike="noStrike" cap="none"/>
          </a:p>
        </p:txBody>
      </p:sp>
      <p:sp>
        <p:nvSpPr>
          <p:cNvPr id="78" name="Google Shape;78;p14"/>
          <p:cNvSpPr/>
          <p:nvPr/>
        </p:nvSpPr>
        <p:spPr>
          <a:xfrm>
            <a:off x="643771" y="6574213"/>
            <a:ext cx="6447115" cy="294323"/>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Calibri"/>
              <a:buAutoNum type="arabicPeriod" startAt="4"/>
            </a:pPr>
            <a:r>
              <a:rPr lang="en-US" sz="1400" b="0" i="0" u="none" strike="noStrike" cap="none">
                <a:solidFill>
                  <a:srgbClr val="272525"/>
                </a:solidFill>
                <a:latin typeface="Montserrat"/>
                <a:ea typeface="Montserrat"/>
                <a:cs typeface="Montserrat"/>
                <a:sym typeface="Montserrat"/>
              </a:rPr>
              <a:t>Streamlit deployment and documentation</a:t>
            </a:r>
            <a:endParaRPr sz="140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p:nvPr/>
        </p:nvSpPr>
        <p:spPr>
          <a:xfrm>
            <a:off x="704136" y="553283"/>
            <a:ext cx="7068264" cy="661749"/>
          </a:xfrm>
          <a:prstGeom prst="rect">
            <a:avLst/>
          </a:prstGeom>
          <a:noFill/>
          <a:ln>
            <a:noFill/>
          </a:ln>
        </p:spPr>
        <p:txBody>
          <a:bodyPr spcFirstLastPara="1" wrap="square" lIns="0" tIns="0" rIns="0" bIns="0" anchor="t" anchorCtr="0">
            <a:noAutofit/>
          </a:bodyPr>
          <a:lstStyle/>
          <a:p>
            <a:pPr marL="0" marR="0" lvl="0" indent="0" algn="l" rtl="0">
              <a:lnSpc>
                <a:spcPct val="125301"/>
              </a:lnSpc>
              <a:spcBef>
                <a:spcPts val="0"/>
              </a:spcBef>
              <a:spcAft>
                <a:spcPts val="0"/>
              </a:spcAft>
              <a:buClr>
                <a:srgbClr val="7068F4"/>
              </a:buClr>
              <a:buSzPts val="4150"/>
              <a:buFont typeface="Barlow"/>
              <a:buNone/>
            </a:pPr>
            <a:r>
              <a:rPr lang="en-US" sz="4150" b="1" i="0" u="none" strike="noStrike" cap="none" dirty="0">
                <a:solidFill>
                  <a:srgbClr val="7068F4"/>
                </a:solidFill>
                <a:latin typeface="Barlow"/>
                <a:ea typeface="Barlow"/>
                <a:cs typeface="Barlow"/>
                <a:sym typeface="Barlow"/>
              </a:rPr>
              <a:t>Project Overview (Continue)</a:t>
            </a:r>
            <a:endParaRPr sz="4150" b="0" i="0" u="none" strike="noStrike" cap="none" dirty="0"/>
          </a:p>
        </p:txBody>
      </p:sp>
      <p:pic>
        <p:nvPicPr>
          <p:cNvPr id="85" name="Google Shape;85;p15" descr="preencoded.png"/>
          <p:cNvPicPr preferRelativeResize="0"/>
          <p:nvPr/>
        </p:nvPicPr>
        <p:blipFill rotWithShape="1">
          <a:blip r:embed="rId3">
            <a:alphaModFix/>
          </a:blip>
          <a:srcRect/>
          <a:stretch/>
        </p:blipFill>
        <p:spPr>
          <a:xfrm>
            <a:off x="704136" y="1743075"/>
            <a:ext cx="6365677" cy="4355425"/>
          </a:xfrm>
          <a:prstGeom prst="rect">
            <a:avLst/>
          </a:prstGeom>
          <a:noFill/>
          <a:ln>
            <a:noFill/>
          </a:ln>
        </p:spPr>
      </p:pic>
      <p:sp>
        <p:nvSpPr>
          <p:cNvPr id="86" name="Google Shape;86;p15"/>
          <p:cNvSpPr/>
          <p:nvPr/>
        </p:nvSpPr>
        <p:spPr>
          <a:xfrm>
            <a:off x="704136" y="6324838"/>
            <a:ext cx="2647355" cy="330994"/>
          </a:xfrm>
          <a:prstGeom prst="rect">
            <a:avLst/>
          </a:prstGeom>
          <a:noFill/>
          <a:ln>
            <a:noFill/>
          </a:ln>
        </p:spPr>
        <p:txBody>
          <a:bodyPr spcFirstLastPara="1" wrap="square" lIns="0" tIns="0" rIns="0" bIns="0" anchor="t" anchorCtr="0">
            <a:noAutofit/>
          </a:bodyPr>
          <a:lstStyle/>
          <a:p>
            <a:pPr marL="0" marR="0" lvl="0" indent="0" algn="l" rtl="0">
              <a:lnSpc>
                <a:spcPct val="126829"/>
              </a:lnSpc>
              <a:spcBef>
                <a:spcPts val="0"/>
              </a:spcBef>
              <a:spcAft>
                <a:spcPts val="0"/>
              </a:spcAft>
              <a:buClr>
                <a:srgbClr val="7068F4"/>
              </a:buClr>
              <a:buSzPts val="2050"/>
              <a:buFont typeface="Barlow"/>
              <a:buNone/>
            </a:pPr>
            <a:r>
              <a:rPr lang="en-US" sz="2050" b="1" i="0" u="none" strike="noStrike" cap="none">
                <a:solidFill>
                  <a:srgbClr val="7068F4"/>
                </a:solidFill>
                <a:latin typeface="Barlow"/>
                <a:ea typeface="Barlow"/>
                <a:cs typeface="Barlow"/>
                <a:sym typeface="Barlow"/>
              </a:rPr>
              <a:t>Benefits:</a:t>
            </a:r>
            <a:endParaRPr sz="2050" b="0" i="0" u="none" strike="noStrike" cap="none"/>
          </a:p>
        </p:txBody>
      </p:sp>
      <p:sp>
        <p:nvSpPr>
          <p:cNvPr id="87" name="Google Shape;87;p15"/>
          <p:cNvSpPr/>
          <p:nvPr/>
        </p:nvSpPr>
        <p:spPr>
          <a:xfrm>
            <a:off x="704136" y="6856928"/>
            <a:ext cx="6365677" cy="32194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272525"/>
              </a:buClr>
              <a:buSzPts val="1550"/>
              <a:buFont typeface="Montserrat"/>
              <a:buChar char="•"/>
            </a:pPr>
            <a:r>
              <a:rPr lang="en-US" sz="1550" b="0" i="0" u="none" strike="noStrike" cap="none">
                <a:solidFill>
                  <a:srgbClr val="272525"/>
                </a:solidFill>
                <a:latin typeface="Montserrat"/>
                <a:ea typeface="Montserrat"/>
                <a:cs typeface="Montserrat"/>
                <a:sym typeface="Montserrat"/>
              </a:rPr>
              <a:t>Improves lead conversion rates.</a:t>
            </a:r>
            <a:endParaRPr sz="1550" b="0" i="0" u="none" strike="noStrike" cap="none"/>
          </a:p>
        </p:txBody>
      </p:sp>
      <p:sp>
        <p:nvSpPr>
          <p:cNvPr id="88" name="Google Shape;88;p15"/>
          <p:cNvSpPr/>
          <p:nvPr/>
        </p:nvSpPr>
        <p:spPr>
          <a:xfrm>
            <a:off x="704136" y="7249239"/>
            <a:ext cx="6365677" cy="32194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272525"/>
              </a:buClr>
              <a:buSzPts val="1550"/>
              <a:buFont typeface="Montserrat"/>
              <a:buChar char="•"/>
            </a:pPr>
            <a:r>
              <a:rPr lang="en-US" sz="1550" b="0" i="0" u="none" strike="noStrike" cap="none">
                <a:solidFill>
                  <a:srgbClr val="272525"/>
                </a:solidFill>
                <a:latin typeface="Montserrat"/>
                <a:ea typeface="Montserrat"/>
                <a:cs typeface="Montserrat"/>
                <a:sym typeface="Montserrat"/>
              </a:rPr>
              <a:t>Enhances marketing efficiency.</a:t>
            </a:r>
            <a:endParaRPr sz="1550" b="0" i="0" u="none" strike="noStrike" cap="none"/>
          </a:p>
        </p:txBody>
      </p:sp>
      <p:sp>
        <p:nvSpPr>
          <p:cNvPr id="89" name="Google Shape;89;p15"/>
          <p:cNvSpPr/>
          <p:nvPr/>
        </p:nvSpPr>
        <p:spPr>
          <a:xfrm>
            <a:off x="704136" y="7641550"/>
            <a:ext cx="6365677" cy="32194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272525"/>
              </a:buClr>
              <a:buSzPts val="1550"/>
              <a:buFont typeface="Montserrat"/>
              <a:buChar char="•"/>
            </a:pPr>
            <a:r>
              <a:rPr lang="en-US" sz="1550" b="0" i="0" u="none" strike="noStrike" cap="none">
                <a:solidFill>
                  <a:srgbClr val="272525"/>
                </a:solidFill>
                <a:latin typeface="Montserrat"/>
                <a:ea typeface="Montserrat"/>
                <a:cs typeface="Montserrat"/>
                <a:sym typeface="Montserrat"/>
              </a:rPr>
              <a:t>Saves time by filtering low-conversion leads.</a:t>
            </a:r>
            <a:endParaRPr sz="1550" b="0" i="0" u="none" strike="noStrike" cap="none"/>
          </a:p>
        </p:txBody>
      </p:sp>
      <p:pic>
        <p:nvPicPr>
          <p:cNvPr id="90" name="Google Shape;90;p15" descr="preencoded.png"/>
          <p:cNvPicPr preferRelativeResize="0"/>
          <p:nvPr/>
        </p:nvPicPr>
        <p:blipFill rotWithShape="1">
          <a:blip r:embed="rId4">
            <a:alphaModFix/>
          </a:blip>
          <a:srcRect/>
          <a:stretch/>
        </p:blipFill>
        <p:spPr>
          <a:xfrm>
            <a:off x="7568208" y="1743075"/>
            <a:ext cx="6365677" cy="4355425"/>
          </a:xfrm>
          <a:prstGeom prst="rect">
            <a:avLst/>
          </a:prstGeom>
          <a:noFill/>
          <a:ln>
            <a:noFill/>
          </a:ln>
        </p:spPr>
      </p:pic>
      <p:sp>
        <p:nvSpPr>
          <p:cNvPr id="91" name="Google Shape;91;p15"/>
          <p:cNvSpPr/>
          <p:nvPr/>
        </p:nvSpPr>
        <p:spPr>
          <a:xfrm>
            <a:off x="7568208" y="6324838"/>
            <a:ext cx="2647355" cy="330994"/>
          </a:xfrm>
          <a:prstGeom prst="rect">
            <a:avLst/>
          </a:prstGeom>
          <a:noFill/>
          <a:ln>
            <a:noFill/>
          </a:ln>
        </p:spPr>
        <p:txBody>
          <a:bodyPr spcFirstLastPara="1" wrap="square" lIns="0" tIns="0" rIns="0" bIns="0" anchor="t" anchorCtr="0">
            <a:noAutofit/>
          </a:bodyPr>
          <a:lstStyle/>
          <a:p>
            <a:pPr marL="0" marR="0" lvl="0" indent="0" algn="l" rtl="0">
              <a:lnSpc>
                <a:spcPct val="126829"/>
              </a:lnSpc>
              <a:spcBef>
                <a:spcPts val="0"/>
              </a:spcBef>
              <a:spcAft>
                <a:spcPts val="0"/>
              </a:spcAft>
              <a:buClr>
                <a:srgbClr val="7068F4"/>
              </a:buClr>
              <a:buSzPts val="2050"/>
              <a:buFont typeface="Barlow"/>
              <a:buNone/>
            </a:pPr>
            <a:r>
              <a:rPr lang="en-US" sz="2050" b="1" i="0" u="none" strike="noStrike" cap="none">
                <a:solidFill>
                  <a:srgbClr val="7068F4"/>
                </a:solidFill>
                <a:latin typeface="Barlow"/>
                <a:ea typeface="Barlow"/>
                <a:cs typeface="Barlow"/>
                <a:sym typeface="Barlow"/>
              </a:rPr>
              <a:t>Risks &amp; Challenges:</a:t>
            </a:r>
            <a:endParaRPr sz="2050" b="0" i="0" u="none" strike="noStrike" cap="none"/>
          </a:p>
        </p:txBody>
      </p:sp>
      <p:sp>
        <p:nvSpPr>
          <p:cNvPr id="92" name="Google Shape;92;p15"/>
          <p:cNvSpPr/>
          <p:nvPr/>
        </p:nvSpPr>
        <p:spPr>
          <a:xfrm>
            <a:off x="7568208" y="6856928"/>
            <a:ext cx="6365677" cy="32194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272525"/>
              </a:buClr>
              <a:buSzPts val="1550"/>
              <a:buFont typeface="Montserrat"/>
              <a:buChar char="•"/>
            </a:pPr>
            <a:r>
              <a:rPr lang="en-US" sz="1550" b="0" i="0" u="none" strike="noStrike" cap="none">
                <a:solidFill>
                  <a:srgbClr val="272525"/>
                </a:solidFill>
                <a:latin typeface="Montserrat"/>
                <a:ea typeface="Montserrat"/>
                <a:cs typeface="Montserrat"/>
                <a:sym typeface="Montserrat"/>
              </a:rPr>
              <a:t>Imbalanced dataset affecting model learning.</a:t>
            </a:r>
            <a:endParaRPr sz="1550" b="0" i="0" u="none" strike="noStrike" cap="none"/>
          </a:p>
        </p:txBody>
      </p:sp>
      <p:sp>
        <p:nvSpPr>
          <p:cNvPr id="93" name="Google Shape;93;p15"/>
          <p:cNvSpPr/>
          <p:nvPr/>
        </p:nvSpPr>
        <p:spPr>
          <a:xfrm>
            <a:off x="7568208" y="7249239"/>
            <a:ext cx="6365677" cy="32194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272525"/>
              </a:buClr>
              <a:buSzPts val="1550"/>
              <a:buFont typeface="Montserrat"/>
              <a:buChar char="•"/>
            </a:pPr>
            <a:r>
              <a:rPr lang="en-US" sz="1550" b="0" i="0" u="none" strike="noStrike" cap="none">
                <a:solidFill>
                  <a:srgbClr val="272525"/>
                </a:solidFill>
                <a:latin typeface="Montserrat"/>
                <a:ea typeface="Montserrat"/>
                <a:cs typeface="Montserrat"/>
                <a:sym typeface="Montserrat"/>
              </a:rPr>
              <a:t>Incomplete metadata or missing values.</a:t>
            </a:r>
            <a:endParaRPr sz="1550" b="0" i="0" u="none" strike="noStrike" cap="none"/>
          </a:p>
        </p:txBody>
      </p:sp>
      <p:sp>
        <p:nvSpPr>
          <p:cNvPr id="94" name="Google Shape;94;p15"/>
          <p:cNvSpPr/>
          <p:nvPr/>
        </p:nvSpPr>
        <p:spPr>
          <a:xfrm>
            <a:off x="7568208" y="7641550"/>
            <a:ext cx="6365677" cy="32194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272525"/>
              </a:buClr>
              <a:buSzPts val="1550"/>
              <a:buFont typeface="Montserrat"/>
              <a:buChar char="•"/>
            </a:pPr>
            <a:r>
              <a:rPr lang="en-US" sz="1550" b="0" i="0" u="none" strike="noStrike" cap="none">
                <a:solidFill>
                  <a:srgbClr val="272525"/>
                </a:solidFill>
                <a:latin typeface="Montserrat"/>
                <a:ea typeface="Montserrat"/>
                <a:cs typeface="Montserrat"/>
                <a:sym typeface="Montserrat"/>
              </a:rPr>
              <a:t>Streamlit package compatibility issues (resolved).</a:t>
            </a:r>
            <a:endParaRPr sz="15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6"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01" name="Google Shape;101;p16"/>
          <p:cNvSpPr/>
          <p:nvPr/>
        </p:nvSpPr>
        <p:spPr>
          <a:xfrm>
            <a:off x="6244709" y="783550"/>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Objectives</a:t>
            </a:r>
            <a:endParaRPr sz="4450" b="0" i="0" u="none" strike="noStrike" cap="none"/>
          </a:p>
        </p:txBody>
      </p:sp>
      <p:sp>
        <p:nvSpPr>
          <p:cNvPr id="102" name="Google Shape;102;p16"/>
          <p:cNvSpPr/>
          <p:nvPr/>
        </p:nvSpPr>
        <p:spPr>
          <a:xfrm>
            <a:off x="6244709" y="1821180"/>
            <a:ext cx="487442" cy="487442"/>
          </a:xfrm>
          <a:prstGeom prst="roundRect">
            <a:avLst>
              <a:gd name="adj" fmla="val 40004"/>
            </a:avLst>
          </a:prstGeom>
          <a:solidFill>
            <a:srgbClr val="EEEFF5"/>
          </a:solidFill>
          <a:ln>
            <a:noFill/>
          </a:ln>
          <a:effectLst>
            <a:outerShdw blurRad="53340" dist="2667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6948726" y="1895594"/>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272525"/>
              </a:buClr>
              <a:buSzPts val="2200"/>
              <a:buFont typeface="Barlow"/>
              <a:buNone/>
            </a:pPr>
            <a:r>
              <a:rPr lang="en-US" sz="2200" b="1" i="0" u="none" strike="noStrike" cap="none">
                <a:solidFill>
                  <a:srgbClr val="272525"/>
                </a:solidFill>
                <a:latin typeface="Barlow"/>
                <a:ea typeface="Barlow"/>
                <a:cs typeface="Barlow"/>
                <a:sym typeface="Barlow"/>
              </a:rPr>
              <a:t>Primary Objective:</a:t>
            </a:r>
            <a:endParaRPr sz="2200" b="0" i="0" u="none" strike="noStrike" cap="none"/>
          </a:p>
        </p:txBody>
      </p:sp>
      <p:sp>
        <p:nvSpPr>
          <p:cNvPr id="104" name="Google Shape;104;p16"/>
          <p:cNvSpPr/>
          <p:nvPr/>
        </p:nvSpPr>
        <p:spPr>
          <a:xfrm>
            <a:off x="6948726" y="2381726"/>
            <a:ext cx="6923365" cy="69342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0" i="0" u="none" strike="noStrike" cap="none">
                <a:solidFill>
                  <a:srgbClr val="272525"/>
                </a:solidFill>
                <a:latin typeface="Montserrat"/>
                <a:ea typeface="Montserrat"/>
                <a:cs typeface="Montserrat"/>
                <a:sym typeface="Montserrat"/>
              </a:rPr>
              <a:t>Build a machine learning model that predicts whether a lead will convert using behavioral metadata.</a:t>
            </a:r>
            <a:endParaRPr sz="1700" b="0" i="0" u="none" strike="noStrike" cap="none"/>
          </a:p>
        </p:txBody>
      </p:sp>
      <p:sp>
        <p:nvSpPr>
          <p:cNvPr id="105" name="Google Shape;105;p16"/>
          <p:cNvSpPr/>
          <p:nvPr/>
        </p:nvSpPr>
        <p:spPr>
          <a:xfrm>
            <a:off x="6244709" y="3508415"/>
            <a:ext cx="487442" cy="487442"/>
          </a:xfrm>
          <a:prstGeom prst="roundRect">
            <a:avLst>
              <a:gd name="adj" fmla="val 40004"/>
            </a:avLst>
          </a:prstGeom>
          <a:solidFill>
            <a:srgbClr val="EEEFF5"/>
          </a:solidFill>
          <a:ln>
            <a:noFill/>
          </a:ln>
          <a:effectLst>
            <a:outerShdw blurRad="53340" dist="2667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6948726" y="3582829"/>
            <a:ext cx="2855000"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272525"/>
              </a:buClr>
              <a:buSzPts val="2200"/>
              <a:buFont typeface="Barlow"/>
              <a:buNone/>
            </a:pPr>
            <a:r>
              <a:rPr lang="en-US" sz="2200" b="1" i="0" u="none" strike="noStrike" cap="none">
                <a:solidFill>
                  <a:srgbClr val="272525"/>
                </a:solidFill>
                <a:latin typeface="Barlow"/>
                <a:ea typeface="Barlow"/>
                <a:cs typeface="Barlow"/>
                <a:sym typeface="Barlow"/>
              </a:rPr>
              <a:t>Secondary Objectives:</a:t>
            </a:r>
            <a:endParaRPr sz="2200" b="0" i="0" u="none" strike="noStrike" cap="none"/>
          </a:p>
        </p:txBody>
      </p:sp>
      <p:sp>
        <p:nvSpPr>
          <p:cNvPr id="107" name="Google Shape;107;p16"/>
          <p:cNvSpPr/>
          <p:nvPr/>
        </p:nvSpPr>
        <p:spPr>
          <a:xfrm>
            <a:off x="6948726" y="4068961"/>
            <a:ext cx="6923365"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Clean and preprocess a real-world dataset.</a:t>
            </a:r>
            <a:endParaRPr sz="1700" b="0" i="0" u="none" strike="noStrike" cap="none"/>
          </a:p>
        </p:txBody>
      </p:sp>
      <p:sp>
        <p:nvSpPr>
          <p:cNvPr id="108" name="Google Shape;108;p16"/>
          <p:cNvSpPr/>
          <p:nvPr/>
        </p:nvSpPr>
        <p:spPr>
          <a:xfrm>
            <a:off x="6948726" y="4491395"/>
            <a:ext cx="6923365"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Deploy the model using a user-friendly web app.</a:t>
            </a:r>
            <a:endParaRPr sz="1700" b="0" i="0" u="none" strike="noStrike" cap="none"/>
          </a:p>
        </p:txBody>
      </p:sp>
      <p:sp>
        <p:nvSpPr>
          <p:cNvPr id="109" name="Google Shape;109;p16"/>
          <p:cNvSpPr/>
          <p:nvPr/>
        </p:nvSpPr>
        <p:spPr>
          <a:xfrm>
            <a:off x="6948726" y="4913828"/>
            <a:ext cx="6923365"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Evaluate and improve prediction accuracy.</a:t>
            </a:r>
            <a:endParaRPr sz="1700" b="0" i="0" u="none" strike="noStrike" cap="none"/>
          </a:p>
        </p:txBody>
      </p:sp>
      <p:sp>
        <p:nvSpPr>
          <p:cNvPr id="110" name="Google Shape;110;p16"/>
          <p:cNvSpPr/>
          <p:nvPr/>
        </p:nvSpPr>
        <p:spPr>
          <a:xfrm>
            <a:off x="6244709" y="5693807"/>
            <a:ext cx="487442" cy="487442"/>
          </a:xfrm>
          <a:prstGeom prst="roundRect">
            <a:avLst>
              <a:gd name="adj" fmla="val 40004"/>
            </a:avLst>
          </a:prstGeom>
          <a:solidFill>
            <a:srgbClr val="EEEFF5"/>
          </a:solidFill>
          <a:ln>
            <a:noFill/>
          </a:ln>
          <a:effectLst>
            <a:outerShdw blurRad="53340" dist="2667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6948726" y="5768221"/>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272525"/>
              </a:buClr>
              <a:buSzPts val="2200"/>
              <a:buFont typeface="Barlow"/>
              <a:buNone/>
            </a:pPr>
            <a:r>
              <a:rPr lang="en-US" sz="2200" b="1" i="0" u="none" strike="noStrike" cap="none">
                <a:solidFill>
                  <a:srgbClr val="272525"/>
                </a:solidFill>
                <a:latin typeface="Barlow"/>
                <a:ea typeface="Barlow"/>
                <a:cs typeface="Barlow"/>
                <a:sym typeface="Barlow"/>
              </a:rPr>
              <a:t>Measurable Goals:</a:t>
            </a:r>
            <a:endParaRPr sz="2200" b="0" i="0" u="none" strike="noStrike" cap="none"/>
          </a:p>
        </p:txBody>
      </p:sp>
      <p:sp>
        <p:nvSpPr>
          <p:cNvPr id="112" name="Google Shape;112;p16"/>
          <p:cNvSpPr/>
          <p:nvPr/>
        </p:nvSpPr>
        <p:spPr>
          <a:xfrm>
            <a:off x="6948726" y="6254353"/>
            <a:ext cx="6923365"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Model accuracy &gt; 80%</a:t>
            </a:r>
            <a:endParaRPr sz="1700" b="0" i="0" u="none" strike="noStrike" cap="none"/>
          </a:p>
        </p:txBody>
      </p:sp>
      <p:sp>
        <p:nvSpPr>
          <p:cNvPr id="113" name="Google Shape;113;p16"/>
          <p:cNvSpPr/>
          <p:nvPr/>
        </p:nvSpPr>
        <p:spPr>
          <a:xfrm>
            <a:off x="6948726" y="6676787"/>
            <a:ext cx="6923365"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Functional Streamlit app deployed publicly</a:t>
            </a:r>
            <a:endParaRPr sz="1700" b="0" i="0" u="none" strike="noStrike" cap="none"/>
          </a:p>
        </p:txBody>
      </p:sp>
      <p:sp>
        <p:nvSpPr>
          <p:cNvPr id="114" name="Google Shape;114;p16"/>
          <p:cNvSpPr/>
          <p:nvPr/>
        </p:nvSpPr>
        <p:spPr>
          <a:xfrm>
            <a:off x="6948726" y="7099221"/>
            <a:ext cx="6923365"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Clear lead scoring output (YES/NO)</a:t>
            </a:r>
            <a:endParaRPr sz="170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p:nvPr/>
        </p:nvSpPr>
        <p:spPr>
          <a:xfrm>
            <a:off x="758309" y="966311"/>
            <a:ext cx="4561284" cy="570071"/>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7068F4"/>
              </a:buClr>
              <a:buSzPts val="3550"/>
              <a:buFont typeface="Barlow"/>
              <a:buNone/>
            </a:pPr>
            <a:r>
              <a:rPr lang="en-US" sz="3550" b="1" i="0" u="none" strike="noStrike" cap="none" dirty="0">
                <a:solidFill>
                  <a:srgbClr val="7068F4"/>
                </a:solidFill>
                <a:latin typeface="Barlow"/>
                <a:ea typeface="Barlow"/>
                <a:cs typeface="Barlow"/>
                <a:sym typeface="Barlow"/>
              </a:rPr>
              <a:t>Methodology</a:t>
            </a:r>
            <a:endParaRPr sz="3550" b="0" i="0" u="none" strike="noStrike" cap="none" dirty="0"/>
          </a:p>
        </p:txBody>
      </p:sp>
      <p:sp>
        <p:nvSpPr>
          <p:cNvPr id="121" name="Google Shape;121;p17"/>
          <p:cNvSpPr/>
          <p:nvPr/>
        </p:nvSpPr>
        <p:spPr>
          <a:xfrm>
            <a:off x="758309" y="1796296"/>
            <a:ext cx="2280642" cy="285155"/>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7068F4"/>
              </a:buClr>
              <a:buSzPts val="1750"/>
              <a:buFont typeface="Barlow"/>
              <a:buNone/>
            </a:pPr>
            <a:r>
              <a:rPr lang="en-US" sz="1750" b="1" i="0" u="none" strike="noStrike" cap="none">
                <a:solidFill>
                  <a:srgbClr val="7068F4"/>
                </a:solidFill>
                <a:latin typeface="Barlow"/>
                <a:ea typeface="Barlow"/>
                <a:cs typeface="Barlow"/>
                <a:sym typeface="Barlow"/>
              </a:rPr>
              <a:t>Approach:</a:t>
            </a:r>
            <a:endParaRPr sz="1750" b="0" i="0" u="none" strike="noStrike" cap="none"/>
          </a:p>
        </p:txBody>
      </p:sp>
      <p:sp>
        <p:nvSpPr>
          <p:cNvPr id="122" name="Google Shape;122;p17"/>
          <p:cNvSpPr/>
          <p:nvPr/>
        </p:nvSpPr>
        <p:spPr>
          <a:xfrm>
            <a:off x="758309" y="2341364"/>
            <a:ext cx="13113782" cy="277297"/>
          </a:xfrm>
          <a:prstGeom prst="rect">
            <a:avLst/>
          </a:prstGeom>
          <a:noFill/>
          <a:ln>
            <a:noFill/>
          </a:ln>
        </p:spPr>
        <p:txBody>
          <a:bodyPr spcFirstLastPara="1" wrap="square" lIns="0" tIns="0" rIns="0" bIns="0" anchor="t" anchorCtr="0">
            <a:noAutofit/>
          </a:bodyPr>
          <a:lstStyle/>
          <a:p>
            <a:pPr marL="0" marR="0" lvl="0" indent="0" algn="l" rtl="0">
              <a:lnSpc>
                <a:spcPct val="159259"/>
              </a:lnSpc>
              <a:spcBef>
                <a:spcPts val="0"/>
              </a:spcBef>
              <a:spcAft>
                <a:spcPts val="0"/>
              </a:spcAft>
              <a:buClr>
                <a:srgbClr val="272525"/>
              </a:buClr>
              <a:buSzPts val="1350"/>
              <a:buFont typeface="Montserrat"/>
              <a:buNone/>
            </a:pPr>
            <a:r>
              <a:rPr lang="en-US" sz="1350" b="0" i="0" u="none" strike="noStrike" cap="none" dirty="0">
                <a:solidFill>
                  <a:srgbClr val="272525"/>
                </a:solidFill>
                <a:latin typeface="Montserrat"/>
                <a:ea typeface="Montserrat"/>
                <a:cs typeface="Montserrat"/>
                <a:sym typeface="Montserrat"/>
              </a:rPr>
              <a:t>Agile-style, iterative development</a:t>
            </a:r>
            <a:endParaRPr sz="1350" b="0" i="0" u="none" strike="noStrike" cap="none" dirty="0"/>
          </a:p>
        </p:txBody>
      </p:sp>
      <p:sp>
        <p:nvSpPr>
          <p:cNvPr id="123" name="Google Shape;123;p17"/>
          <p:cNvSpPr/>
          <p:nvPr/>
        </p:nvSpPr>
        <p:spPr>
          <a:xfrm>
            <a:off x="758309" y="2878574"/>
            <a:ext cx="2280642" cy="285155"/>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7068F4"/>
              </a:buClr>
              <a:buSzPts val="1750"/>
              <a:buFont typeface="Barlow"/>
              <a:buNone/>
            </a:pPr>
            <a:r>
              <a:rPr lang="en-US" sz="1750" b="1" i="0" u="none" strike="noStrike" cap="none">
                <a:solidFill>
                  <a:srgbClr val="7068F4"/>
                </a:solidFill>
                <a:latin typeface="Barlow"/>
                <a:ea typeface="Barlow"/>
                <a:cs typeface="Barlow"/>
                <a:sym typeface="Barlow"/>
              </a:rPr>
              <a:t>Phases:</a:t>
            </a:r>
            <a:endParaRPr sz="1750" b="0" i="0" u="none" strike="noStrike" cap="none"/>
          </a:p>
        </p:txBody>
      </p:sp>
      <p:sp>
        <p:nvSpPr>
          <p:cNvPr id="124" name="Google Shape;124;p17"/>
          <p:cNvSpPr/>
          <p:nvPr/>
        </p:nvSpPr>
        <p:spPr>
          <a:xfrm>
            <a:off x="758309" y="3618548"/>
            <a:ext cx="13113782" cy="22860"/>
          </a:xfrm>
          <a:prstGeom prst="roundRect">
            <a:avLst>
              <a:gd name="adj" fmla="val 682400"/>
            </a:avLst>
          </a:prstGeom>
          <a:solidFill>
            <a:srgbClr val="C1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1971437" y="3618488"/>
            <a:ext cx="22860" cy="519946"/>
          </a:xfrm>
          <a:prstGeom prst="roundRect">
            <a:avLst>
              <a:gd name="adj" fmla="val 682400"/>
            </a:avLst>
          </a:prstGeom>
          <a:solidFill>
            <a:srgbClr val="C1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1787962" y="3423583"/>
            <a:ext cx="389930" cy="389930"/>
          </a:xfrm>
          <a:prstGeom prst="roundRect">
            <a:avLst>
              <a:gd name="adj" fmla="val 40006"/>
            </a:avLst>
          </a:prstGeom>
          <a:solidFill>
            <a:srgbClr val="EEEFF5"/>
          </a:solidFill>
          <a:ln>
            <a:noFill/>
          </a:ln>
          <a:effectLst>
            <a:outerShdw blurRad="43180" dist="2159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846064" y="3447455"/>
            <a:ext cx="273606" cy="3420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150"/>
              <a:buFont typeface="Barlow"/>
              <a:buNone/>
            </a:pPr>
            <a:r>
              <a:rPr lang="en-US" sz="2150" b="1" i="0" u="none" strike="noStrike" cap="none">
                <a:solidFill>
                  <a:srgbClr val="272525"/>
                </a:solidFill>
                <a:latin typeface="Barlow"/>
                <a:ea typeface="Barlow"/>
                <a:cs typeface="Barlow"/>
                <a:sym typeface="Barlow"/>
              </a:rPr>
              <a:t>1</a:t>
            </a:r>
            <a:endParaRPr sz="2150" b="0" i="0" u="none" strike="noStrike" cap="none"/>
          </a:p>
        </p:txBody>
      </p:sp>
      <p:sp>
        <p:nvSpPr>
          <p:cNvPr id="128" name="Google Shape;128;p17"/>
          <p:cNvSpPr/>
          <p:nvPr/>
        </p:nvSpPr>
        <p:spPr>
          <a:xfrm>
            <a:off x="931545" y="4311848"/>
            <a:ext cx="2103001" cy="570309"/>
          </a:xfrm>
          <a:prstGeom prst="rect">
            <a:avLst/>
          </a:prstGeom>
          <a:noFill/>
          <a:ln>
            <a:noFill/>
          </a:ln>
        </p:spPr>
        <p:txBody>
          <a:bodyPr spcFirstLastPara="1" wrap="square" lIns="0" tIns="0" rIns="0" bIns="0" anchor="t" anchorCtr="0">
            <a:noAutofit/>
          </a:bodyPr>
          <a:lstStyle/>
          <a:p>
            <a:pPr marL="0" marR="0" lvl="0" indent="0" algn="ctr" rtl="0">
              <a:lnSpc>
                <a:spcPct val="125714"/>
              </a:lnSpc>
              <a:spcBef>
                <a:spcPts val="0"/>
              </a:spcBef>
              <a:spcAft>
                <a:spcPts val="0"/>
              </a:spcAft>
              <a:buClr>
                <a:srgbClr val="272525"/>
              </a:buClr>
              <a:buSzPts val="1750"/>
              <a:buFont typeface="Barlow"/>
              <a:buNone/>
            </a:pPr>
            <a:r>
              <a:rPr lang="en-US" sz="1750" b="1" i="0" u="none" strike="noStrike" cap="none">
                <a:solidFill>
                  <a:srgbClr val="272525"/>
                </a:solidFill>
                <a:latin typeface="Barlow"/>
                <a:ea typeface="Barlow"/>
                <a:cs typeface="Barlow"/>
                <a:sym typeface="Barlow"/>
              </a:rPr>
              <a:t>1. Data Exploration &amp; Cleaning</a:t>
            </a:r>
            <a:endParaRPr sz="1750" b="0" i="0" u="none" strike="noStrike" cap="none"/>
          </a:p>
        </p:txBody>
      </p:sp>
      <p:sp>
        <p:nvSpPr>
          <p:cNvPr id="129" name="Google Shape;129;p17"/>
          <p:cNvSpPr/>
          <p:nvPr/>
        </p:nvSpPr>
        <p:spPr>
          <a:xfrm>
            <a:off x="4637484" y="3618488"/>
            <a:ext cx="22860" cy="519946"/>
          </a:xfrm>
          <a:prstGeom prst="roundRect">
            <a:avLst>
              <a:gd name="adj" fmla="val 682400"/>
            </a:avLst>
          </a:prstGeom>
          <a:solidFill>
            <a:srgbClr val="C1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4454009" y="3423583"/>
            <a:ext cx="389930" cy="389930"/>
          </a:xfrm>
          <a:prstGeom prst="roundRect">
            <a:avLst>
              <a:gd name="adj" fmla="val 40006"/>
            </a:avLst>
          </a:prstGeom>
          <a:solidFill>
            <a:srgbClr val="EEEFF5"/>
          </a:solidFill>
          <a:ln>
            <a:noFill/>
          </a:ln>
          <a:effectLst>
            <a:outerShdw blurRad="43180" dist="2159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4512112" y="3447455"/>
            <a:ext cx="273606" cy="3420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150"/>
              <a:buFont typeface="Barlow"/>
              <a:buNone/>
            </a:pPr>
            <a:r>
              <a:rPr lang="en-US" sz="2150" b="1" i="0" u="none" strike="noStrike" cap="none">
                <a:solidFill>
                  <a:srgbClr val="272525"/>
                </a:solidFill>
                <a:latin typeface="Barlow"/>
                <a:ea typeface="Barlow"/>
                <a:cs typeface="Barlow"/>
                <a:sym typeface="Barlow"/>
              </a:rPr>
              <a:t>2</a:t>
            </a:r>
            <a:endParaRPr sz="2150" b="0" i="0" u="none" strike="noStrike" cap="none"/>
          </a:p>
        </p:txBody>
      </p:sp>
      <p:sp>
        <p:nvSpPr>
          <p:cNvPr id="132" name="Google Shape;132;p17"/>
          <p:cNvSpPr/>
          <p:nvPr/>
        </p:nvSpPr>
        <p:spPr>
          <a:xfrm>
            <a:off x="3597593" y="4311848"/>
            <a:ext cx="2103001" cy="855464"/>
          </a:xfrm>
          <a:prstGeom prst="rect">
            <a:avLst/>
          </a:prstGeom>
          <a:noFill/>
          <a:ln>
            <a:noFill/>
          </a:ln>
        </p:spPr>
        <p:txBody>
          <a:bodyPr spcFirstLastPara="1" wrap="square" lIns="0" tIns="0" rIns="0" bIns="0" anchor="t" anchorCtr="0">
            <a:noAutofit/>
          </a:bodyPr>
          <a:lstStyle/>
          <a:p>
            <a:pPr marL="0" marR="0" lvl="0" indent="0" algn="ctr" rtl="0">
              <a:lnSpc>
                <a:spcPct val="125714"/>
              </a:lnSpc>
              <a:spcBef>
                <a:spcPts val="0"/>
              </a:spcBef>
              <a:spcAft>
                <a:spcPts val="0"/>
              </a:spcAft>
              <a:buClr>
                <a:srgbClr val="272525"/>
              </a:buClr>
              <a:buSzPts val="1750"/>
              <a:buFont typeface="Barlow"/>
              <a:buNone/>
            </a:pPr>
            <a:r>
              <a:rPr lang="en-US" sz="1750" b="1" i="0" u="none" strike="noStrike" cap="none">
                <a:solidFill>
                  <a:srgbClr val="272525"/>
                </a:solidFill>
                <a:latin typeface="Barlow"/>
                <a:ea typeface="Barlow"/>
                <a:cs typeface="Barlow"/>
                <a:sym typeface="Barlow"/>
              </a:rPr>
              <a:t>2. Preprocessing (encoding, handling missing values)</a:t>
            </a:r>
            <a:endParaRPr sz="1750" b="0" i="0" u="none" strike="noStrike" cap="none"/>
          </a:p>
        </p:txBody>
      </p:sp>
      <p:sp>
        <p:nvSpPr>
          <p:cNvPr id="133" name="Google Shape;133;p17"/>
          <p:cNvSpPr/>
          <p:nvPr/>
        </p:nvSpPr>
        <p:spPr>
          <a:xfrm>
            <a:off x="7303532" y="3618488"/>
            <a:ext cx="22860" cy="519946"/>
          </a:xfrm>
          <a:prstGeom prst="roundRect">
            <a:avLst>
              <a:gd name="adj" fmla="val 682400"/>
            </a:avLst>
          </a:prstGeom>
          <a:solidFill>
            <a:srgbClr val="C1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7120057" y="3423583"/>
            <a:ext cx="389930" cy="389930"/>
          </a:xfrm>
          <a:prstGeom prst="roundRect">
            <a:avLst>
              <a:gd name="adj" fmla="val 40006"/>
            </a:avLst>
          </a:prstGeom>
          <a:solidFill>
            <a:srgbClr val="EEEFF5"/>
          </a:solidFill>
          <a:ln>
            <a:noFill/>
          </a:ln>
          <a:effectLst>
            <a:outerShdw blurRad="43180" dist="2159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7178159" y="3447455"/>
            <a:ext cx="273606" cy="3420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150"/>
              <a:buFont typeface="Barlow"/>
              <a:buNone/>
            </a:pPr>
            <a:r>
              <a:rPr lang="en-US" sz="2150" b="1" i="0" u="none" strike="noStrike" cap="none">
                <a:solidFill>
                  <a:srgbClr val="272525"/>
                </a:solidFill>
                <a:latin typeface="Barlow"/>
                <a:ea typeface="Barlow"/>
                <a:cs typeface="Barlow"/>
                <a:sym typeface="Barlow"/>
              </a:rPr>
              <a:t>3</a:t>
            </a:r>
            <a:endParaRPr sz="2150" b="0" i="0" u="none" strike="noStrike" cap="none"/>
          </a:p>
        </p:txBody>
      </p:sp>
      <p:sp>
        <p:nvSpPr>
          <p:cNvPr id="136" name="Google Shape;136;p17"/>
          <p:cNvSpPr/>
          <p:nvPr/>
        </p:nvSpPr>
        <p:spPr>
          <a:xfrm>
            <a:off x="6263640" y="4311848"/>
            <a:ext cx="2103001" cy="855464"/>
          </a:xfrm>
          <a:prstGeom prst="rect">
            <a:avLst/>
          </a:prstGeom>
          <a:noFill/>
          <a:ln>
            <a:noFill/>
          </a:ln>
        </p:spPr>
        <p:txBody>
          <a:bodyPr spcFirstLastPara="1" wrap="square" lIns="0" tIns="0" rIns="0" bIns="0" anchor="t" anchorCtr="0">
            <a:noAutofit/>
          </a:bodyPr>
          <a:lstStyle/>
          <a:p>
            <a:pPr marL="0" marR="0" lvl="0" indent="0" algn="ctr" rtl="0">
              <a:lnSpc>
                <a:spcPct val="125714"/>
              </a:lnSpc>
              <a:spcBef>
                <a:spcPts val="0"/>
              </a:spcBef>
              <a:spcAft>
                <a:spcPts val="0"/>
              </a:spcAft>
              <a:buClr>
                <a:srgbClr val="272525"/>
              </a:buClr>
              <a:buSzPts val="1750"/>
              <a:buFont typeface="Barlow"/>
              <a:buNone/>
            </a:pPr>
            <a:r>
              <a:rPr lang="en-US" sz="1750" b="1" i="0" u="none" strike="noStrike" cap="none">
                <a:solidFill>
                  <a:srgbClr val="272525"/>
                </a:solidFill>
                <a:latin typeface="Barlow"/>
                <a:ea typeface="Barlow"/>
                <a:cs typeface="Barlow"/>
                <a:sym typeface="Barlow"/>
              </a:rPr>
              <a:t>3. Model Training (Logistic Regression)</a:t>
            </a:r>
            <a:endParaRPr sz="1750" b="0" i="0" u="none" strike="noStrike" cap="none"/>
          </a:p>
        </p:txBody>
      </p:sp>
      <p:sp>
        <p:nvSpPr>
          <p:cNvPr id="137" name="Google Shape;137;p17"/>
          <p:cNvSpPr/>
          <p:nvPr/>
        </p:nvSpPr>
        <p:spPr>
          <a:xfrm>
            <a:off x="9969579" y="3618488"/>
            <a:ext cx="22860" cy="519946"/>
          </a:xfrm>
          <a:prstGeom prst="roundRect">
            <a:avLst>
              <a:gd name="adj" fmla="val 682400"/>
            </a:avLst>
          </a:prstGeom>
          <a:solidFill>
            <a:srgbClr val="C1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9786104" y="3423583"/>
            <a:ext cx="389930" cy="389930"/>
          </a:xfrm>
          <a:prstGeom prst="roundRect">
            <a:avLst>
              <a:gd name="adj" fmla="val 40006"/>
            </a:avLst>
          </a:prstGeom>
          <a:solidFill>
            <a:srgbClr val="EEEFF5"/>
          </a:solidFill>
          <a:ln>
            <a:noFill/>
          </a:ln>
          <a:effectLst>
            <a:outerShdw blurRad="43180" dist="2159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844207" y="3447455"/>
            <a:ext cx="273606" cy="3420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150"/>
              <a:buFont typeface="Barlow"/>
              <a:buNone/>
            </a:pPr>
            <a:r>
              <a:rPr lang="en-US" sz="2150" b="1" i="0" u="none" strike="noStrike" cap="none">
                <a:solidFill>
                  <a:srgbClr val="272525"/>
                </a:solidFill>
                <a:latin typeface="Barlow"/>
                <a:ea typeface="Barlow"/>
                <a:cs typeface="Barlow"/>
                <a:sym typeface="Barlow"/>
              </a:rPr>
              <a:t>4</a:t>
            </a:r>
            <a:endParaRPr sz="2150" b="0" i="0" u="none" strike="noStrike" cap="none"/>
          </a:p>
        </p:txBody>
      </p:sp>
      <p:sp>
        <p:nvSpPr>
          <p:cNvPr id="140" name="Google Shape;140;p17"/>
          <p:cNvSpPr/>
          <p:nvPr/>
        </p:nvSpPr>
        <p:spPr>
          <a:xfrm>
            <a:off x="8929688" y="4311848"/>
            <a:ext cx="2103001" cy="855464"/>
          </a:xfrm>
          <a:prstGeom prst="rect">
            <a:avLst/>
          </a:prstGeom>
          <a:noFill/>
          <a:ln>
            <a:noFill/>
          </a:ln>
        </p:spPr>
        <p:txBody>
          <a:bodyPr spcFirstLastPara="1" wrap="square" lIns="0" tIns="0" rIns="0" bIns="0" anchor="t" anchorCtr="0">
            <a:noAutofit/>
          </a:bodyPr>
          <a:lstStyle/>
          <a:p>
            <a:pPr marL="0" marR="0" lvl="0" indent="0" algn="ctr" rtl="0">
              <a:lnSpc>
                <a:spcPct val="125714"/>
              </a:lnSpc>
              <a:spcBef>
                <a:spcPts val="0"/>
              </a:spcBef>
              <a:spcAft>
                <a:spcPts val="0"/>
              </a:spcAft>
              <a:buClr>
                <a:srgbClr val="272525"/>
              </a:buClr>
              <a:buSzPts val="1750"/>
              <a:buFont typeface="Barlow"/>
              <a:buNone/>
            </a:pPr>
            <a:r>
              <a:rPr lang="en-US" sz="1750" b="1" i="0" u="none" strike="noStrike" cap="none">
                <a:solidFill>
                  <a:srgbClr val="272525"/>
                </a:solidFill>
                <a:latin typeface="Barlow"/>
                <a:ea typeface="Barlow"/>
                <a:cs typeface="Barlow"/>
                <a:sym typeface="Barlow"/>
              </a:rPr>
              <a:t>4. Model Evaluation (Accuracy, F1-score, Confusion Matrix)</a:t>
            </a:r>
            <a:endParaRPr sz="1750" b="0" i="0" u="none" strike="noStrike" cap="none"/>
          </a:p>
        </p:txBody>
      </p:sp>
      <p:sp>
        <p:nvSpPr>
          <p:cNvPr id="141" name="Google Shape;141;p17"/>
          <p:cNvSpPr/>
          <p:nvPr/>
        </p:nvSpPr>
        <p:spPr>
          <a:xfrm>
            <a:off x="12635627" y="3618488"/>
            <a:ext cx="22860" cy="519946"/>
          </a:xfrm>
          <a:prstGeom prst="roundRect">
            <a:avLst>
              <a:gd name="adj" fmla="val 682400"/>
            </a:avLst>
          </a:prstGeom>
          <a:solidFill>
            <a:srgbClr val="C1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12452152" y="3423583"/>
            <a:ext cx="389930" cy="389930"/>
          </a:xfrm>
          <a:prstGeom prst="roundRect">
            <a:avLst>
              <a:gd name="adj" fmla="val 40006"/>
            </a:avLst>
          </a:prstGeom>
          <a:solidFill>
            <a:srgbClr val="EEEFF5"/>
          </a:solidFill>
          <a:ln>
            <a:noFill/>
          </a:ln>
          <a:effectLst>
            <a:outerShdw blurRad="43180" dist="2159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12510254" y="3447455"/>
            <a:ext cx="273606" cy="3420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150"/>
              <a:buFont typeface="Barlow"/>
              <a:buNone/>
            </a:pPr>
            <a:r>
              <a:rPr lang="en-US" sz="2150" b="1" i="0" u="none" strike="noStrike" cap="none">
                <a:solidFill>
                  <a:srgbClr val="272525"/>
                </a:solidFill>
                <a:latin typeface="Barlow"/>
                <a:ea typeface="Barlow"/>
                <a:cs typeface="Barlow"/>
                <a:sym typeface="Barlow"/>
              </a:rPr>
              <a:t>5</a:t>
            </a:r>
            <a:endParaRPr sz="2150" b="0" i="0" u="none" strike="noStrike" cap="none"/>
          </a:p>
        </p:txBody>
      </p:sp>
      <p:sp>
        <p:nvSpPr>
          <p:cNvPr id="144" name="Google Shape;144;p17"/>
          <p:cNvSpPr/>
          <p:nvPr/>
        </p:nvSpPr>
        <p:spPr>
          <a:xfrm>
            <a:off x="11595735" y="4311848"/>
            <a:ext cx="2103001" cy="570309"/>
          </a:xfrm>
          <a:prstGeom prst="rect">
            <a:avLst/>
          </a:prstGeom>
          <a:noFill/>
          <a:ln>
            <a:noFill/>
          </a:ln>
        </p:spPr>
        <p:txBody>
          <a:bodyPr spcFirstLastPara="1" wrap="square" lIns="0" tIns="0" rIns="0" bIns="0" anchor="t" anchorCtr="0">
            <a:noAutofit/>
          </a:bodyPr>
          <a:lstStyle/>
          <a:p>
            <a:pPr marL="0" marR="0" lvl="0" indent="0" algn="ctr" rtl="0">
              <a:lnSpc>
                <a:spcPct val="125714"/>
              </a:lnSpc>
              <a:spcBef>
                <a:spcPts val="0"/>
              </a:spcBef>
              <a:spcAft>
                <a:spcPts val="0"/>
              </a:spcAft>
              <a:buClr>
                <a:srgbClr val="272525"/>
              </a:buClr>
              <a:buSzPts val="1750"/>
              <a:buFont typeface="Barlow"/>
              <a:buNone/>
            </a:pPr>
            <a:r>
              <a:rPr lang="en-US" sz="1750" b="1" i="0" u="none" strike="noStrike" cap="none">
                <a:solidFill>
                  <a:srgbClr val="272525"/>
                </a:solidFill>
                <a:latin typeface="Barlow"/>
                <a:ea typeface="Barlow"/>
                <a:cs typeface="Barlow"/>
                <a:sym typeface="Barlow"/>
              </a:rPr>
              <a:t>5. Deployment via Streamlit</a:t>
            </a:r>
            <a:endParaRPr sz="1750" b="0" i="0" u="none" strike="noStrike" cap="none"/>
          </a:p>
        </p:txBody>
      </p:sp>
      <p:sp>
        <p:nvSpPr>
          <p:cNvPr id="145" name="Google Shape;145;p17"/>
          <p:cNvSpPr/>
          <p:nvPr/>
        </p:nvSpPr>
        <p:spPr>
          <a:xfrm>
            <a:off x="758309" y="5427226"/>
            <a:ext cx="2280642" cy="285155"/>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7068F4"/>
              </a:buClr>
              <a:buSzPts val="1750"/>
              <a:buFont typeface="Barlow"/>
              <a:buNone/>
            </a:pPr>
            <a:r>
              <a:rPr lang="en-US" sz="1750" b="1" i="0" u="none" strike="noStrike" cap="none">
                <a:solidFill>
                  <a:srgbClr val="7068F4"/>
                </a:solidFill>
                <a:latin typeface="Barlow"/>
                <a:ea typeface="Barlow"/>
                <a:cs typeface="Barlow"/>
                <a:sym typeface="Barlow"/>
              </a:rPr>
              <a:t>Deliverables:</a:t>
            </a:r>
            <a:endParaRPr sz="1750" b="0" i="0" u="none" strike="noStrike" cap="none"/>
          </a:p>
        </p:txBody>
      </p:sp>
      <p:sp>
        <p:nvSpPr>
          <p:cNvPr id="146" name="Google Shape;146;p17"/>
          <p:cNvSpPr/>
          <p:nvPr/>
        </p:nvSpPr>
        <p:spPr>
          <a:xfrm>
            <a:off x="758309" y="5972294"/>
            <a:ext cx="13113782" cy="277297"/>
          </a:xfrm>
          <a:prstGeom prst="rect">
            <a:avLst/>
          </a:prstGeom>
          <a:noFill/>
          <a:ln>
            <a:noFill/>
          </a:ln>
        </p:spPr>
        <p:txBody>
          <a:bodyPr spcFirstLastPara="1" wrap="square" lIns="0" tIns="0" rIns="0" bIns="0" anchor="t" anchorCtr="0">
            <a:noAutofit/>
          </a:bodyPr>
          <a:lstStyle/>
          <a:p>
            <a:pPr marL="285750" marR="0" lvl="0" indent="-285750" algn="l" rtl="0">
              <a:lnSpc>
                <a:spcPct val="159259"/>
              </a:lnSpc>
              <a:spcBef>
                <a:spcPts val="0"/>
              </a:spcBef>
              <a:spcAft>
                <a:spcPts val="0"/>
              </a:spcAft>
              <a:buClr>
                <a:srgbClr val="272525"/>
              </a:buClr>
              <a:buSzPts val="1350"/>
              <a:buFont typeface="Arial" panose="020B0604020202020204" pitchFamily="34" charset="0"/>
              <a:buChar char="•"/>
            </a:pPr>
            <a:r>
              <a:rPr lang="en-US" sz="1350" b="0" i="0" u="none" strike="noStrike" cap="none" dirty="0">
                <a:solidFill>
                  <a:srgbClr val="272525"/>
                </a:solidFill>
                <a:latin typeface="Montserrat"/>
                <a:ea typeface="Montserrat"/>
                <a:cs typeface="Montserrat"/>
                <a:sym typeface="Montserrat"/>
              </a:rPr>
              <a:t>Trained ML model (.</a:t>
            </a:r>
            <a:r>
              <a:rPr lang="en-US" sz="1350" b="0" i="0" u="none" strike="noStrike" cap="none" dirty="0" err="1">
                <a:solidFill>
                  <a:srgbClr val="272525"/>
                </a:solidFill>
                <a:latin typeface="Montserrat"/>
                <a:ea typeface="Montserrat"/>
                <a:cs typeface="Montserrat"/>
                <a:sym typeface="Montserrat"/>
              </a:rPr>
              <a:t>pkl</a:t>
            </a:r>
            <a:r>
              <a:rPr lang="en-US" sz="1350" b="0" i="0" u="none" strike="noStrike" cap="none" dirty="0">
                <a:solidFill>
                  <a:srgbClr val="272525"/>
                </a:solidFill>
                <a:latin typeface="Montserrat"/>
                <a:ea typeface="Montserrat"/>
                <a:cs typeface="Montserrat"/>
                <a:sym typeface="Montserrat"/>
              </a:rPr>
              <a:t>)</a:t>
            </a:r>
            <a:endParaRPr sz="1350" b="0" i="0" u="none" strike="noStrike" cap="none" dirty="0"/>
          </a:p>
        </p:txBody>
      </p:sp>
      <p:sp>
        <p:nvSpPr>
          <p:cNvPr id="147" name="Google Shape;147;p17"/>
          <p:cNvSpPr/>
          <p:nvPr/>
        </p:nvSpPr>
        <p:spPr>
          <a:xfrm>
            <a:off x="758309" y="6310193"/>
            <a:ext cx="13113782" cy="277297"/>
          </a:xfrm>
          <a:prstGeom prst="rect">
            <a:avLst/>
          </a:prstGeom>
          <a:noFill/>
          <a:ln>
            <a:noFill/>
          </a:ln>
        </p:spPr>
        <p:txBody>
          <a:bodyPr spcFirstLastPara="1" wrap="square" lIns="0" tIns="0" rIns="0" bIns="0" anchor="t" anchorCtr="0">
            <a:noAutofit/>
          </a:bodyPr>
          <a:lstStyle/>
          <a:p>
            <a:pPr marL="285750" marR="0" lvl="0" indent="-285750" algn="l" rtl="0">
              <a:lnSpc>
                <a:spcPct val="159259"/>
              </a:lnSpc>
              <a:spcBef>
                <a:spcPts val="0"/>
              </a:spcBef>
              <a:spcAft>
                <a:spcPts val="0"/>
              </a:spcAft>
              <a:buClr>
                <a:srgbClr val="272525"/>
              </a:buClr>
              <a:buSzPts val="1350"/>
              <a:buFont typeface="Arial" panose="020B0604020202020204" pitchFamily="34" charset="0"/>
              <a:buChar char="•"/>
            </a:pPr>
            <a:r>
              <a:rPr lang="en-US" sz="1350" b="0" i="0" u="none" strike="noStrike" cap="none" dirty="0" err="1">
                <a:solidFill>
                  <a:srgbClr val="272525"/>
                </a:solidFill>
                <a:latin typeface="Montserrat"/>
                <a:ea typeface="Montserrat"/>
                <a:cs typeface="Montserrat"/>
                <a:sym typeface="Montserrat"/>
              </a:rPr>
              <a:t>Streamlit</a:t>
            </a:r>
            <a:r>
              <a:rPr lang="en-US" sz="1350" b="0" i="0" u="none" strike="noStrike" cap="none" dirty="0">
                <a:solidFill>
                  <a:srgbClr val="272525"/>
                </a:solidFill>
                <a:latin typeface="Montserrat"/>
                <a:ea typeface="Montserrat"/>
                <a:cs typeface="Montserrat"/>
                <a:sym typeface="Montserrat"/>
              </a:rPr>
              <a:t> app (</a:t>
            </a:r>
            <a:r>
              <a:rPr lang="en-US" sz="1350" b="0" i="0" u="sng" strike="noStrike" cap="none" dirty="0">
                <a:solidFill>
                  <a:schemeClr val="hlink"/>
                </a:solidFill>
                <a:latin typeface="Montserrat"/>
                <a:ea typeface="Montserrat"/>
                <a:cs typeface="Montserrat"/>
                <a:sym typeface="Montserrat"/>
                <a:hlinkClick r:id="rId3"/>
              </a:rPr>
              <a:t>app.py</a:t>
            </a:r>
            <a:r>
              <a:rPr lang="en-US" sz="1350" b="0" i="0" u="none" strike="noStrike" cap="none" dirty="0">
                <a:solidFill>
                  <a:srgbClr val="272525"/>
                </a:solidFill>
                <a:latin typeface="Montserrat"/>
                <a:ea typeface="Montserrat"/>
                <a:cs typeface="Montserrat"/>
                <a:sym typeface="Montserrat"/>
              </a:rPr>
              <a:t>)</a:t>
            </a:r>
            <a:endParaRPr sz="1350" b="0" i="0" u="none" strike="noStrike" cap="none" dirty="0"/>
          </a:p>
        </p:txBody>
      </p:sp>
      <p:sp>
        <p:nvSpPr>
          <p:cNvPr id="148" name="Google Shape;148;p17"/>
          <p:cNvSpPr/>
          <p:nvPr/>
        </p:nvSpPr>
        <p:spPr>
          <a:xfrm>
            <a:off x="758309" y="6648093"/>
            <a:ext cx="13113782" cy="277297"/>
          </a:xfrm>
          <a:prstGeom prst="rect">
            <a:avLst/>
          </a:prstGeom>
          <a:noFill/>
          <a:ln>
            <a:noFill/>
          </a:ln>
        </p:spPr>
        <p:txBody>
          <a:bodyPr spcFirstLastPara="1" wrap="square" lIns="0" tIns="0" rIns="0" bIns="0" anchor="t" anchorCtr="0">
            <a:noAutofit/>
          </a:bodyPr>
          <a:lstStyle/>
          <a:p>
            <a:pPr marL="285750" marR="0" lvl="0" indent="-285750" algn="l" rtl="0">
              <a:lnSpc>
                <a:spcPct val="159259"/>
              </a:lnSpc>
              <a:spcBef>
                <a:spcPts val="0"/>
              </a:spcBef>
              <a:spcAft>
                <a:spcPts val="0"/>
              </a:spcAft>
              <a:buClr>
                <a:srgbClr val="272525"/>
              </a:buClr>
              <a:buSzPts val="1350"/>
              <a:buFont typeface="Arial" panose="020B0604020202020204" pitchFamily="34" charset="0"/>
              <a:buChar char="•"/>
            </a:pPr>
            <a:r>
              <a:rPr lang="en-US" sz="1350" b="0" i="0" u="none" strike="noStrike" cap="none" dirty="0">
                <a:solidFill>
                  <a:srgbClr val="272525"/>
                </a:solidFill>
                <a:latin typeface="Montserrat"/>
                <a:ea typeface="Montserrat"/>
                <a:cs typeface="Montserrat"/>
                <a:sym typeface="Montserrat"/>
              </a:rPr>
              <a:t>Complete </a:t>
            </a:r>
            <a:r>
              <a:rPr lang="en-US" sz="1350" b="0" i="0" u="none" strike="noStrike" cap="none" dirty="0" err="1">
                <a:solidFill>
                  <a:srgbClr val="272525"/>
                </a:solidFill>
                <a:latin typeface="Montserrat"/>
                <a:ea typeface="Montserrat"/>
                <a:cs typeface="Montserrat"/>
                <a:sym typeface="Montserrat"/>
              </a:rPr>
              <a:t>Jupyter</a:t>
            </a:r>
            <a:endParaRPr sz="1350" b="0" i="0" u="none" strike="noStrike" cap="none" dirty="0"/>
          </a:p>
        </p:txBody>
      </p:sp>
      <p:sp>
        <p:nvSpPr>
          <p:cNvPr id="149" name="Google Shape;149;p17"/>
          <p:cNvSpPr/>
          <p:nvPr/>
        </p:nvSpPr>
        <p:spPr>
          <a:xfrm>
            <a:off x="758309" y="6985992"/>
            <a:ext cx="13113782" cy="277297"/>
          </a:xfrm>
          <a:prstGeom prst="rect">
            <a:avLst/>
          </a:prstGeom>
          <a:noFill/>
          <a:ln>
            <a:noFill/>
          </a:ln>
        </p:spPr>
        <p:txBody>
          <a:bodyPr spcFirstLastPara="1" wrap="square" lIns="0" tIns="0" rIns="0" bIns="0" anchor="t" anchorCtr="0">
            <a:noAutofit/>
          </a:bodyPr>
          <a:lstStyle/>
          <a:p>
            <a:pPr marL="285750" marR="0" lvl="0" indent="-285750" algn="l" rtl="0">
              <a:lnSpc>
                <a:spcPct val="159259"/>
              </a:lnSpc>
              <a:spcBef>
                <a:spcPts val="0"/>
              </a:spcBef>
              <a:spcAft>
                <a:spcPts val="0"/>
              </a:spcAft>
              <a:buClr>
                <a:srgbClr val="272525"/>
              </a:buClr>
              <a:buSzPts val="1350"/>
              <a:buFont typeface="Arial" panose="020B0604020202020204" pitchFamily="34" charset="0"/>
              <a:buChar char="•"/>
            </a:pPr>
            <a:r>
              <a:rPr lang="en-US" sz="1350" b="0" i="0" u="none" strike="noStrike" cap="none" dirty="0">
                <a:solidFill>
                  <a:srgbClr val="272525"/>
                </a:solidFill>
                <a:latin typeface="Montserrat"/>
                <a:ea typeface="Montserrat"/>
                <a:cs typeface="Montserrat"/>
                <a:sym typeface="Montserrat"/>
              </a:rPr>
              <a:t>Notebook Public app URL</a:t>
            </a:r>
            <a:endParaRPr sz="1350" b="0" i="0" u="none" strike="noStrike" cap="non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p:nvPr/>
        </p:nvSpPr>
        <p:spPr>
          <a:xfrm>
            <a:off x="758309" y="1788319"/>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Technologies Used</a:t>
            </a:r>
            <a:endParaRPr sz="4450" b="0" i="0" u="none" strike="noStrike" cap="none"/>
          </a:p>
        </p:txBody>
      </p:sp>
      <p:sp>
        <p:nvSpPr>
          <p:cNvPr id="156" name="Google Shape;156;p18"/>
          <p:cNvSpPr/>
          <p:nvPr/>
        </p:nvSpPr>
        <p:spPr>
          <a:xfrm>
            <a:off x="758309" y="3042523"/>
            <a:ext cx="3122652"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Programming Language:</a:t>
            </a:r>
            <a:endParaRPr sz="2200" b="0" i="0" u="none" strike="noStrike" cap="none"/>
          </a:p>
        </p:txBody>
      </p:sp>
      <p:sp>
        <p:nvSpPr>
          <p:cNvPr id="157" name="Google Shape;157;p18"/>
          <p:cNvSpPr/>
          <p:nvPr/>
        </p:nvSpPr>
        <p:spPr>
          <a:xfrm>
            <a:off x="758309" y="3615333"/>
            <a:ext cx="6292572" cy="34671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0" i="0" u="none" strike="noStrike" cap="none">
                <a:solidFill>
                  <a:srgbClr val="272525"/>
                </a:solidFill>
                <a:latin typeface="Montserrat"/>
                <a:ea typeface="Montserrat"/>
                <a:cs typeface="Montserrat"/>
                <a:sym typeface="Montserrat"/>
              </a:rPr>
              <a:t>Python 3.10</a:t>
            </a:r>
            <a:endParaRPr sz="1700" b="0" i="0" u="none" strike="noStrike" cap="none"/>
          </a:p>
        </p:txBody>
      </p:sp>
      <p:sp>
        <p:nvSpPr>
          <p:cNvPr id="158" name="Google Shape;158;p18"/>
          <p:cNvSpPr/>
          <p:nvPr/>
        </p:nvSpPr>
        <p:spPr>
          <a:xfrm>
            <a:off x="758309" y="4178617"/>
            <a:ext cx="312003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Frameworks &amp; Libraries:</a:t>
            </a:r>
            <a:endParaRPr sz="2200" b="0" i="0" u="none" strike="noStrike" cap="none"/>
          </a:p>
        </p:txBody>
      </p:sp>
      <p:sp>
        <p:nvSpPr>
          <p:cNvPr id="159" name="Google Shape;159;p18"/>
          <p:cNvSpPr/>
          <p:nvPr/>
        </p:nvSpPr>
        <p:spPr>
          <a:xfrm>
            <a:off x="758309" y="4751427"/>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Pandas, NumPy – Data processing</a:t>
            </a:r>
            <a:endParaRPr sz="1700" b="0" i="0" u="none" strike="noStrike" cap="none"/>
          </a:p>
        </p:txBody>
      </p:sp>
      <p:sp>
        <p:nvSpPr>
          <p:cNvPr id="160" name="Google Shape;160;p18"/>
          <p:cNvSpPr/>
          <p:nvPr/>
        </p:nvSpPr>
        <p:spPr>
          <a:xfrm>
            <a:off x="758309" y="5173861"/>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scikit-learn – ML model and evaluation</a:t>
            </a:r>
            <a:endParaRPr sz="1700" b="0" i="0" u="none" strike="noStrike" cap="none"/>
          </a:p>
        </p:txBody>
      </p:sp>
      <p:sp>
        <p:nvSpPr>
          <p:cNvPr id="161" name="Google Shape;161;p18"/>
          <p:cNvSpPr/>
          <p:nvPr/>
        </p:nvSpPr>
        <p:spPr>
          <a:xfrm>
            <a:off x="758309" y="5596295"/>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Streamlit – App development &amp; UI</a:t>
            </a:r>
            <a:endParaRPr sz="1700" b="0" i="0" u="none" strike="noStrike" cap="none"/>
          </a:p>
        </p:txBody>
      </p:sp>
      <p:sp>
        <p:nvSpPr>
          <p:cNvPr id="162" name="Google Shape;162;p18"/>
          <p:cNvSpPr/>
          <p:nvPr/>
        </p:nvSpPr>
        <p:spPr>
          <a:xfrm>
            <a:off x="758309" y="6018728"/>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Pickle – Saving the trained model</a:t>
            </a:r>
            <a:endParaRPr sz="1700" b="0" i="0" u="none" strike="noStrike" cap="none"/>
          </a:p>
        </p:txBody>
      </p:sp>
      <p:sp>
        <p:nvSpPr>
          <p:cNvPr id="163" name="Google Shape;163;p18"/>
          <p:cNvSpPr/>
          <p:nvPr/>
        </p:nvSpPr>
        <p:spPr>
          <a:xfrm>
            <a:off x="7587139" y="3042523"/>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Tools:</a:t>
            </a:r>
            <a:endParaRPr sz="2200" b="0" i="0" u="none" strike="noStrike" cap="none"/>
          </a:p>
        </p:txBody>
      </p:sp>
      <p:sp>
        <p:nvSpPr>
          <p:cNvPr id="164" name="Google Shape;164;p18"/>
          <p:cNvSpPr/>
          <p:nvPr/>
        </p:nvSpPr>
        <p:spPr>
          <a:xfrm>
            <a:off x="7587139" y="3615333"/>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Jupyter Notebook – Development</a:t>
            </a:r>
            <a:endParaRPr sz="1700" b="0" i="0" u="none" strike="noStrike" cap="none"/>
          </a:p>
        </p:txBody>
      </p:sp>
      <p:sp>
        <p:nvSpPr>
          <p:cNvPr id="165" name="Google Shape;165;p18"/>
          <p:cNvSpPr/>
          <p:nvPr/>
        </p:nvSpPr>
        <p:spPr>
          <a:xfrm>
            <a:off x="7587139" y="4037767"/>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GitHub – Version control and project hosting</a:t>
            </a:r>
            <a:endParaRPr sz="1700" b="0" i="0" u="none" strike="noStrike" cap="none"/>
          </a:p>
        </p:txBody>
      </p:sp>
      <p:sp>
        <p:nvSpPr>
          <p:cNvPr id="166" name="Google Shape;166;p18"/>
          <p:cNvSpPr/>
          <p:nvPr/>
        </p:nvSpPr>
        <p:spPr>
          <a:xfrm>
            <a:off x="7587139" y="4601051"/>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Cloud Services:</a:t>
            </a:r>
            <a:endParaRPr sz="2200" b="0" i="0" u="none" strike="noStrike" cap="none"/>
          </a:p>
        </p:txBody>
      </p:sp>
      <p:sp>
        <p:nvSpPr>
          <p:cNvPr id="167" name="Google Shape;167;p18"/>
          <p:cNvSpPr/>
          <p:nvPr/>
        </p:nvSpPr>
        <p:spPr>
          <a:xfrm>
            <a:off x="7587139" y="5173861"/>
            <a:ext cx="629257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Streamlit Cloud for web hosting</a:t>
            </a:r>
            <a:endParaRPr sz="170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p:nvPr/>
        </p:nvSpPr>
        <p:spPr>
          <a:xfrm>
            <a:off x="758309" y="796528"/>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Results</a:t>
            </a:r>
            <a:endParaRPr sz="4450" b="0" i="0" u="none" strike="noStrike" cap="none"/>
          </a:p>
        </p:txBody>
      </p:sp>
      <p:sp>
        <p:nvSpPr>
          <p:cNvPr id="174" name="Google Shape;174;p19"/>
          <p:cNvSpPr/>
          <p:nvPr/>
        </p:nvSpPr>
        <p:spPr>
          <a:xfrm>
            <a:off x="758309" y="1834158"/>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Key Metrics:</a:t>
            </a:r>
            <a:endParaRPr sz="2200" b="0" i="0" u="none" strike="noStrike" cap="none"/>
          </a:p>
        </p:txBody>
      </p:sp>
      <p:sp>
        <p:nvSpPr>
          <p:cNvPr id="175" name="Google Shape;175;p19"/>
          <p:cNvSpPr/>
          <p:nvPr/>
        </p:nvSpPr>
        <p:spPr>
          <a:xfrm>
            <a:off x="758309" y="2515314"/>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Accuracy: ~85%</a:t>
            </a:r>
            <a:endParaRPr sz="1700" b="0" i="0" u="none" strike="noStrike" cap="none"/>
          </a:p>
        </p:txBody>
      </p:sp>
      <p:sp>
        <p:nvSpPr>
          <p:cNvPr id="176" name="Google Shape;176;p19"/>
          <p:cNvSpPr/>
          <p:nvPr/>
        </p:nvSpPr>
        <p:spPr>
          <a:xfrm>
            <a:off x="758309" y="2937748"/>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Balanced Confusion Matrix</a:t>
            </a:r>
            <a:endParaRPr sz="1700" b="0" i="0" u="none" strike="noStrike" cap="none"/>
          </a:p>
        </p:txBody>
      </p:sp>
      <p:sp>
        <p:nvSpPr>
          <p:cNvPr id="177" name="Google Shape;177;p19"/>
          <p:cNvSpPr/>
          <p:nvPr/>
        </p:nvSpPr>
        <p:spPr>
          <a:xfrm>
            <a:off x="758309" y="3360182"/>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Real-time prediction output with high confidence</a:t>
            </a:r>
            <a:endParaRPr sz="1700" b="0" i="0" u="none" strike="noStrike" cap="none"/>
          </a:p>
        </p:txBody>
      </p:sp>
      <p:sp>
        <p:nvSpPr>
          <p:cNvPr id="178" name="Google Shape;178;p19"/>
          <p:cNvSpPr/>
          <p:nvPr/>
        </p:nvSpPr>
        <p:spPr>
          <a:xfrm>
            <a:off x="758309" y="4031813"/>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Demonstration:</a:t>
            </a:r>
            <a:endParaRPr sz="2200" b="0" i="0" u="none" strike="noStrike" cap="none"/>
          </a:p>
        </p:txBody>
      </p:sp>
      <p:sp>
        <p:nvSpPr>
          <p:cNvPr id="179" name="Google Shape;179;p19"/>
          <p:cNvSpPr/>
          <p:nvPr/>
        </p:nvSpPr>
        <p:spPr>
          <a:xfrm>
            <a:off x="758309" y="4712970"/>
            <a:ext cx="13113782" cy="34671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0" i="0" u="none" strike="noStrike" cap="none">
                <a:solidFill>
                  <a:srgbClr val="272525"/>
                </a:solidFill>
                <a:latin typeface="Montserrat"/>
                <a:ea typeface="Montserrat"/>
                <a:cs typeface="Montserrat"/>
                <a:sym typeface="Montserrat"/>
              </a:rPr>
              <a:t>Functional app deployed:</a:t>
            </a:r>
            <a:endParaRPr sz="1700" b="0" i="0" u="none" strike="noStrike" cap="none"/>
          </a:p>
        </p:txBody>
      </p:sp>
      <p:sp>
        <p:nvSpPr>
          <p:cNvPr id="180" name="Google Shape;180;p19"/>
          <p:cNvSpPr/>
          <p:nvPr/>
        </p:nvSpPr>
        <p:spPr>
          <a:xfrm>
            <a:off x="758309" y="5303401"/>
            <a:ext cx="13113782" cy="35433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000000"/>
              </a:buClr>
              <a:buSzPts val="1700"/>
              <a:buFont typeface="Montserrat"/>
              <a:buNone/>
            </a:pPr>
            <a:r>
              <a:rPr lang="en-US" sz="1700" b="0" i="0" u="none" strike="noStrike" cap="none">
                <a:solidFill>
                  <a:srgbClr val="000000"/>
                </a:solidFill>
                <a:latin typeface="Montserrat"/>
                <a:ea typeface="Montserrat"/>
                <a:cs typeface="Montserrat"/>
                <a:sym typeface="Montserrat"/>
              </a:rPr>
              <a:t>🔗</a:t>
            </a:r>
            <a:r>
              <a:rPr lang="en-US" sz="1700" b="0" i="0" u="none" strike="noStrike" cap="none">
                <a:solidFill>
                  <a:srgbClr val="272525"/>
                </a:solidFill>
                <a:latin typeface="Montserrat"/>
                <a:ea typeface="Montserrat"/>
                <a:cs typeface="Montserrat"/>
                <a:sym typeface="Montserrat"/>
              </a:rPr>
              <a:t> </a:t>
            </a:r>
            <a:r>
              <a:rPr lang="en-US" sz="1700" b="0" i="0" u="sng" strike="noStrike" cap="none">
                <a:solidFill>
                  <a:schemeClr val="hlink"/>
                </a:solidFill>
                <a:latin typeface="Montserrat"/>
                <a:ea typeface="Montserrat"/>
                <a:cs typeface="Montserrat"/>
                <a:sym typeface="Montserrat"/>
                <a:hlinkClick r:id="rId3"/>
              </a:rPr>
              <a:t>https://predictive-lead-conversion.streamlit.app</a:t>
            </a:r>
            <a:endParaRPr sz="1700" b="0" i="0" u="none" strike="noStrike" cap="none"/>
          </a:p>
        </p:txBody>
      </p:sp>
      <p:sp>
        <p:nvSpPr>
          <p:cNvPr id="181" name="Google Shape;181;p19"/>
          <p:cNvSpPr/>
          <p:nvPr/>
        </p:nvSpPr>
        <p:spPr>
          <a:xfrm>
            <a:off x="758309" y="5982652"/>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Impact:</a:t>
            </a:r>
            <a:endParaRPr sz="2200" b="0" i="0" u="none" strike="noStrike" cap="none"/>
          </a:p>
        </p:txBody>
      </p:sp>
      <p:sp>
        <p:nvSpPr>
          <p:cNvPr id="182" name="Google Shape;182;p19"/>
          <p:cNvSpPr/>
          <p:nvPr/>
        </p:nvSpPr>
        <p:spPr>
          <a:xfrm>
            <a:off x="758309" y="6663809"/>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Predicts lead conversion effectively</a:t>
            </a:r>
            <a:endParaRPr sz="1700" b="0" i="0" u="none" strike="noStrike" cap="none"/>
          </a:p>
        </p:txBody>
      </p:sp>
      <p:sp>
        <p:nvSpPr>
          <p:cNvPr id="183" name="Google Shape;183;p19"/>
          <p:cNvSpPr/>
          <p:nvPr/>
        </p:nvSpPr>
        <p:spPr>
          <a:xfrm>
            <a:off x="758309" y="7086243"/>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Gives marketers a simple YES/NO tool to prioritize leads</a:t>
            </a:r>
            <a:endParaRPr sz="1700" b="0" i="0" u="none" strike="noStrike" cap="none"/>
          </a:p>
        </p:txBody>
      </p:sp>
      <p:pic>
        <p:nvPicPr>
          <p:cNvPr id="2" name="Picture 1">
            <a:extLst>
              <a:ext uri="{FF2B5EF4-FFF2-40B4-BE49-F238E27FC236}">
                <a16:creationId xmlns:a16="http://schemas.microsoft.com/office/drawing/2014/main" id="{70ECAD2C-1269-32F4-EF62-1FDF9C4D85E6}"/>
              </a:ext>
            </a:extLst>
          </p:cNvPr>
          <p:cNvPicPr>
            <a:picLocks noChangeAspect="1"/>
          </p:cNvPicPr>
          <p:nvPr/>
        </p:nvPicPr>
        <p:blipFill>
          <a:blip r:embed="rId4"/>
          <a:srcRect l="26336" r="26949"/>
          <a:stretch>
            <a:fillRect/>
          </a:stretch>
        </p:blipFill>
        <p:spPr>
          <a:xfrm>
            <a:off x="8170547" y="514800"/>
            <a:ext cx="5979694" cy="720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0"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90" name="Google Shape;190;p20"/>
          <p:cNvSpPr/>
          <p:nvPr/>
        </p:nvSpPr>
        <p:spPr>
          <a:xfrm>
            <a:off x="758309" y="1170742"/>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Conclusion</a:t>
            </a:r>
            <a:endParaRPr sz="4450" b="0" i="0" u="none" strike="noStrike" cap="none"/>
          </a:p>
        </p:txBody>
      </p:sp>
      <p:sp>
        <p:nvSpPr>
          <p:cNvPr id="191" name="Google Shape;191;p20"/>
          <p:cNvSpPr/>
          <p:nvPr/>
        </p:nvSpPr>
        <p:spPr>
          <a:xfrm>
            <a:off x="758309" y="2208371"/>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Recap:</a:t>
            </a:r>
            <a:endParaRPr sz="2200" b="0" i="0" u="none" strike="noStrike" cap="none"/>
          </a:p>
        </p:txBody>
      </p:sp>
      <p:sp>
        <p:nvSpPr>
          <p:cNvPr id="192" name="Google Shape;192;p20"/>
          <p:cNvSpPr/>
          <p:nvPr/>
        </p:nvSpPr>
        <p:spPr>
          <a:xfrm>
            <a:off x="758309" y="2889528"/>
            <a:ext cx="7627382" cy="104013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b="0" i="0" u="none" strike="noStrike" cap="none">
                <a:solidFill>
                  <a:srgbClr val="272525"/>
                </a:solidFill>
                <a:latin typeface="Montserrat"/>
                <a:ea typeface="Montserrat"/>
                <a:cs typeface="Montserrat"/>
                <a:sym typeface="Montserrat"/>
              </a:rPr>
              <a:t>We successfully built and deployed a lead prediction system using real metadata. The AI model is trained, evaluated, and accessible as a web app.</a:t>
            </a:r>
            <a:endParaRPr sz="1700" b="0" i="0" u="none" strike="noStrike" cap="none"/>
          </a:p>
        </p:txBody>
      </p:sp>
      <p:sp>
        <p:nvSpPr>
          <p:cNvPr id="193" name="Google Shape;193;p20"/>
          <p:cNvSpPr/>
          <p:nvPr/>
        </p:nvSpPr>
        <p:spPr>
          <a:xfrm>
            <a:off x="758309" y="4254579"/>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Key Takeaways:</a:t>
            </a:r>
            <a:endParaRPr sz="2200" b="0" i="0" u="none" strike="noStrike" cap="none"/>
          </a:p>
        </p:txBody>
      </p:sp>
      <p:sp>
        <p:nvSpPr>
          <p:cNvPr id="194" name="Google Shape;194;p20"/>
          <p:cNvSpPr/>
          <p:nvPr/>
        </p:nvSpPr>
        <p:spPr>
          <a:xfrm>
            <a:off x="758309" y="4935736"/>
            <a:ext cx="3705344" cy="1126569"/>
          </a:xfrm>
          <a:prstGeom prst="roundRect">
            <a:avLst>
              <a:gd name="adj" fmla="val 17309"/>
            </a:avLst>
          </a:prstGeom>
          <a:solidFill>
            <a:srgbClr val="EEEFF5"/>
          </a:solidFill>
          <a:ln>
            <a:noFill/>
          </a:ln>
          <a:effectLst>
            <a:outerShdw blurRad="53340" dist="2667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974884" y="5152311"/>
            <a:ext cx="3272195" cy="693420"/>
          </a:xfrm>
          <a:prstGeom prst="rect">
            <a:avLst/>
          </a:prstGeom>
          <a:noFill/>
          <a:ln>
            <a:noFill/>
          </a:ln>
        </p:spPr>
        <p:txBody>
          <a:bodyPr spcFirstLastPara="1" wrap="square" lIns="0" tIns="0" rIns="0" bIns="0" anchor="t" anchorCtr="0">
            <a:noAutofit/>
          </a:bodyPr>
          <a:lstStyle/>
          <a:p>
            <a:pPr marL="0" marR="0" lvl="0" indent="0" algn="ctr" rtl="0">
              <a:lnSpc>
                <a:spcPct val="158823"/>
              </a:lnSpc>
              <a:spcBef>
                <a:spcPts val="0"/>
              </a:spcBef>
              <a:spcAft>
                <a:spcPts val="0"/>
              </a:spcAft>
              <a:buClr>
                <a:srgbClr val="272525"/>
              </a:buClr>
              <a:buSzPts val="1700"/>
              <a:buFont typeface="Montserrat"/>
              <a:buNone/>
            </a:pPr>
            <a:r>
              <a:rPr lang="en-US" sz="1700" b="0" i="0" u="none" strike="noStrike" cap="none" dirty="0">
                <a:solidFill>
                  <a:srgbClr val="272525"/>
                </a:solidFill>
                <a:latin typeface="Montserrat"/>
                <a:ea typeface="Montserrat"/>
                <a:cs typeface="Montserrat"/>
                <a:sym typeface="Montserrat"/>
              </a:rPr>
              <a:t>Metadata can provide strong predictive signals.</a:t>
            </a:r>
            <a:endParaRPr sz="1700" b="0" i="0" u="none" strike="noStrike" cap="none" dirty="0"/>
          </a:p>
        </p:txBody>
      </p:sp>
      <p:sp>
        <p:nvSpPr>
          <p:cNvPr id="196" name="Google Shape;196;p20"/>
          <p:cNvSpPr/>
          <p:nvPr/>
        </p:nvSpPr>
        <p:spPr>
          <a:xfrm>
            <a:off x="4680228" y="4935736"/>
            <a:ext cx="3705463" cy="1126569"/>
          </a:xfrm>
          <a:prstGeom prst="roundRect">
            <a:avLst>
              <a:gd name="adj" fmla="val 17309"/>
            </a:avLst>
          </a:prstGeom>
          <a:solidFill>
            <a:srgbClr val="EEEFF5"/>
          </a:solidFill>
          <a:ln>
            <a:noFill/>
          </a:ln>
          <a:effectLst>
            <a:outerShdw blurRad="53340" dist="2667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4896803" y="5152311"/>
            <a:ext cx="3272314" cy="693420"/>
          </a:xfrm>
          <a:prstGeom prst="rect">
            <a:avLst/>
          </a:prstGeom>
          <a:noFill/>
          <a:ln>
            <a:noFill/>
          </a:ln>
        </p:spPr>
        <p:txBody>
          <a:bodyPr spcFirstLastPara="1" wrap="square" lIns="0" tIns="0" rIns="0" bIns="0" anchor="t" anchorCtr="0">
            <a:noAutofit/>
          </a:bodyPr>
          <a:lstStyle/>
          <a:p>
            <a:pPr marL="0" marR="0" lvl="0" indent="0" algn="ctr" rtl="0">
              <a:lnSpc>
                <a:spcPct val="158823"/>
              </a:lnSpc>
              <a:spcBef>
                <a:spcPts val="0"/>
              </a:spcBef>
              <a:spcAft>
                <a:spcPts val="0"/>
              </a:spcAft>
              <a:buClr>
                <a:srgbClr val="272525"/>
              </a:buClr>
              <a:buSzPts val="1700"/>
              <a:buFont typeface="Montserrat"/>
              <a:buNone/>
            </a:pPr>
            <a:r>
              <a:rPr lang="en-US" sz="1700" b="0" i="0" u="none" strike="noStrike" cap="none">
                <a:solidFill>
                  <a:srgbClr val="272525"/>
                </a:solidFill>
                <a:latin typeface="Montserrat"/>
                <a:ea typeface="Montserrat"/>
                <a:cs typeface="Montserrat"/>
                <a:sym typeface="Montserrat"/>
              </a:rPr>
              <a:t>Streamlit is powerful for fast AI deployments.</a:t>
            </a:r>
            <a:endParaRPr sz="1700" b="0" i="0" u="none" strike="noStrike" cap="none"/>
          </a:p>
        </p:txBody>
      </p:sp>
      <p:sp>
        <p:nvSpPr>
          <p:cNvPr id="198" name="Google Shape;198;p20"/>
          <p:cNvSpPr/>
          <p:nvPr/>
        </p:nvSpPr>
        <p:spPr>
          <a:xfrm>
            <a:off x="758309" y="6278880"/>
            <a:ext cx="7627382" cy="779859"/>
          </a:xfrm>
          <a:prstGeom prst="roundRect">
            <a:avLst>
              <a:gd name="adj" fmla="val 25004"/>
            </a:avLst>
          </a:prstGeom>
          <a:solidFill>
            <a:srgbClr val="EEEFF5"/>
          </a:solidFill>
          <a:ln>
            <a:noFill/>
          </a:ln>
          <a:effectLst>
            <a:outerShdw blurRad="53340" dist="26670" dir="13500000" algn="bl" rotWithShape="0">
              <a:srgbClr val="FFFFFF">
                <a:alpha val="6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974884" y="6495455"/>
            <a:ext cx="7194233" cy="346710"/>
          </a:xfrm>
          <a:prstGeom prst="rect">
            <a:avLst/>
          </a:prstGeom>
          <a:noFill/>
          <a:ln>
            <a:noFill/>
          </a:ln>
        </p:spPr>
        <p:txBody>
          <a:bodyPr spcFirstLastPara="1" wrap="square" lIns="0" tIns="0" rIns="0" bIns="0" anchor="t" anchorCtr="0">
            <a:noAutofit/>
          </a:bodyPr>
          <a:lstStyle/>
          <a:p>
            <a:pPr marL="0" marR="0" lvl="0" indent="0" algn="ctr" rtl="0">
              <a:lnSpc>
                <a:spcPct val="158823"/>
              </a:lnSpc>
              <a:spcBef>
                <a:spcPts val="0"/>
              </a:spcBef>
              <a:spcAft>
                <a:spcPts val="0"/>
              </a:spcAft>
              <a:buClr>
                <a:srgbClr val="272525"/>
              </a:buClr>
              <a:buSzPts val="1700"/>
              <a:buFont typeface="Montserrat"/>
              <a:buNone/>
            </a:pPr>
            <a:r>
              <a:rPr lang="en-US" sz="1700" b="0" i="0" u="none" strike="noStrike" cap="none">
                <a:solidFill>
                  <a:srgbClr val="272525"/>
                </a:solidFill>
                <a:latin typeface="Montserrat"/>
                <a:ea typeface="Montserrat"/>
                <a:cs typeface="Montserrat"/>
                <a:sym typeface="Montserrat"/>
              </a:rPr>
              <a:t>Real-world project improved model understanding.</a:t>
            </a:r>
            <a:endParaRPr sz="1700" b="0" i="0" u="none" strike="noStrike" cap="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p:nvPr/>
        </p:nvSpPr>
        <p:spPr>
          <a:xfrm>
            <a:off x="758309" y="1349573"/>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i="0" u="none" strike="noStrike" cap="none">
                <a:solidFill>
                  <a:srgbClr val="7068F4"/>
                </a:solidFill>
                <a:latin typeface="Barlow"/>
                <a:ea typeface="Barlow"/>
                <a:cs typeface="Barlow"/>
                <a:sym typeface="Barlow"/>
              </a:rPr>
              <a:t>Conclusion (Continue)</a:t>
            </a:r>
            <a:endParaRPr sz="4450" b="0" i="0" u="none" strike="noStrike" cap="none"/>
          </a:p>
        </p:txBody>
      </p:sp>
      <p:sp>
        <p:nvSpPr>
          <p:cNvPr id="206" name="Google Shape;206;p21"/>
          <p:cNvSpPr/>
          <p:nvPr/>
        </p:nvSpPr>
        <p:spPr>
          <a:xfrm>
            <a:off x="758309" y="2387203"/>
            <a:ext cx="2850713"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Future Plans:</a:t>
            </a:r>
            <a:endParaRPr sz="2200" b="0" i="0" u="none" strike="noStrike" cap="none"/>
          </a:p>
        </p:txBody>
      </p:sp>
      <p:sp>
        <p:nvSpPr>
          <p:cNvPr id="207" name="Google Shape;207;p21"/>
          <p:cNvSpPr/>
          <p:nvPr/>
        </p:nvSpPr>
        <p:spPr>
          <a:xfrm>
            <a:off x="758309" y="3068360"/>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Test with larger datasets or real business data.</a:t>
            </a:r>
            <a:endParaRPr sz="1700" b="0" i="0" u="none" strike="noStrike" cap="none"/>
          </a:p>
        </p:txBody>
      </p:sp>
      <p:sp>
        <p:nvSpPr>
          <p:cNvPr id="208" name="Google Shape;208;p21"/>
          <p:cNvSpPr/>
          <p:nvPr/>
        </p:nvSpPr>
        <p:spPr>
          <a:xfrm>
            <a:off x="758309" y="3490793"/>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Try advanced models like XGBoost or Neural Nets.</a:t>
            </a:r>
            <a:endParaRPr sz="1700" b="0" i="0" u="none" strike="noStrike" cap="none"/>
          </a:p>
        </p:txBody>
      </p:sp>
      <p:sp>
        <p:nvSpPr>
          <p:cNvPr id="209" name="Google Shape;209;p21"/>
          <p:cNvSpPr/>
          <p:nvPr/>
        </p:nvSpPr>
        <p:spPr>
          <a:xfrm>
            <a:off x="758309" y="3913227"/>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Add lead score probability (0–1) instead of binary output.</a:t>
            </a:r>
            <a:endParaRPr sz="1700" b="0" i="0" u="none" strike="noStrike" cap="none"/>
          </a:p>
        </p:txBody>
      </p:sp>
      <p:sp>
        <p:nvSpPr>
          <p:cNvPr id="210" name="Google Shape;210;p21"/>
          <p:cNvSpPr/>
          <p:nvPr/>
        </p:nvSpPr>
        <p:spPr>
          <a:xfrm>
            <a:off x="758309" y="4584859"/>
            <a:ext cx="3166467" cy="356235"/>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7068F4"/>
              </a:buClr>
              <a:buSzPts val="2200"/>
              <a:buFont typeface="Barlow"/>
              <a:buNone/>
            </a:pPr>
            <a:r>
              <a:rPr lang="en-US" sz="2200" b="1" i="0" u="none" strike="noStrike" cap="none">
                <a:solidFill>
                  <a:srgbClr val="7068F4"/>
                </a:solidFill>
                <a:latin typeface="Barlow"/>
                <a:ea typeface="Barlow"/>
                <a:cs typeface="Barlow"/>
                <a:sym typeface="Barlow"/>
              </a:rPr>
              <a:t>Successes &amp; Challenges:</a:t>
            </a:r>
            <a:endParaRPr sz="2200" b="0" i="0" u="none" strike="noStrike" cap="none"/>
          </a:p>
        </p:txBody>
      </p:sp>
      <p:sp>
        <p:nvSpPr>
          <p:cNvPr id="211" name="Google Shape;211;p21"/>
          <p:cNvSpPr/>
          <p:nvPr/>
        </p:nvSpPr>
        <p:spPr>
          <a:xfrm>
            <a:off x="758309" y="5266015"/>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Smooth deployment with working model.</a:t>
            </a:r>
            <a:endParaRPr sz="1700" b="0" i="0" u="none" strike="noStrike" cap="none"/>
          </a:p>
        </p:txBody>
      </p:sp>
      <p:sp>
        <p:nvSpPr>
          <p:cNvPr id="212" name="Google Shape;212;p21"/>
          <p:cNvSpPr/>
          <p:nvPr/>
        </p:nvSpPr>
        <p:spPr>
          <a:xfrm>
            <a:off x="758309" y="5688449"/>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Achieved target accuracy.</a:t>
            </a:r>
            <a:endParaRPr sz="1700" b="0" i="0" u="none" strike="noStrike" cap="none"/>
          </a:p>
        </p:txBody>
      </p:sp>
      <p:sp>
        <p:nvSpPr>
          <p:cNvPr id="213" name="Google Shape;213;p21"/>
          <p:cNvSpPr/>
          <p:nvPr/>
        </p:nvSpPr>
        <p:spPr>
          <a:xfrm>
            <a:off x="758309" y="6110883"/>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Initial data imbalance required adjustments.</a:t>
            </a:r>
            <a:endParaRPr sz="1700" b="0" i="0" u="none" strike="noStrike" cap="none"/>
          </a:p>
        </p:txBody>
      </p:sp>
      <p:sp>
        <p:nvSpPr>
          <p:cNvPr id="214" name="Google Shape;214;p21"/>
          <p:cNvSpPr/>
          <p:nvPr/>
        </p:nvSpPr>
        <p:spPr>
          <a:xfrm>
            <a:off x="758309" y="6533317"/>
            <a:ext cx="13113782" cy="34671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272525"/>
              </a:buClr>
              <a:buSzPts val="1700"/>
              <a:buFont typeface="Montserrat"/>
              <a:buChar char="•"/>
            </a:pPr>
            <a:r>
              <a:rPr lang="en-US" sz="1700" b="0" i="0" u="none" strike="noStrike" cap="none">
                <a:solidFill>
                  <a:srgbClr val="272525"/>
                </a:solidFill>
                <a:latin typeface="Montserrat"/>
                <a:ea typeface="Montserrat"/>
                <a:cs typeface="Montserrat"/>
                <a:sym typeface="Montserrat"/>
              </a:rPr>
              <a:t>Deployment required multiple package fixes.</a:t>
            </a:r>
            <a:endParaRPr sz="170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593</Words>
  <Application>Microsoft Office PowerPoint</Application>
  <PresentationFormat>Custom</PresentationFormat>
  <Paragraphs>111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Barlow</vt:lpstr>
      <vt:lpstr>Arial</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Predictive_Lead_Conversion_Presentation</dc:title>
  <dc:subject>Intel AI</dc:subject>
  <dc:creator>Ayan Memon</dc:creator>
  <cp:lastModifiedBy>Ayan Memon</cp:lastModifiedBy>
  <cp:revision>4</cp:revision>
  <dcterms:modified xsi:type="dcterms:W3CDTF">2025-06-29T16:55:08Z</dcterms:modified>
</cp:coreProperties>
</file>